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267" r:id="rId2"/>
  </p:sldIdLst>
  <p:sldSz cx="7775575" cy="10907713"/>
  <p:notesSz cx="6807200" cy="9939338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8F148"/>
    <a:srgbClr val="F7ED0A"/>
    <a:srgbClr val="FAEE66"/>
    <a:srgbClr val="F5E724"/>
    <a:srgbClr val="EEEA1B"/>
    <a:srgbClr val="DEED35"/>
    <a:srgbClr val="E8D6BB"/>
    <a:srgbClr val="C9CACA"/>
    <a:srgbClr val="2318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8597" autoAdjust="0"/>
  </p:normalViewPr>
  <p:slideViewPr>
    <p:cSldViewPr snapToGrid="0">
      <p:cViewPr varScale="1">
        <p:scale>
          <a:sx n="58" d="100"/>
          <a:sy n="58" d="100"/>
        </p:scale>
        <p:origin x="2448" y="82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-2982" y="-102"/>
      </p:cViewPr>
      <p:guideLst>
        <p:guide orient="horz" pos="3130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50278" cy="496742"/>
          </a:xfrm>
          <a:prstGeom prst="rect">
            <a:avLst/>
          </a:prstGeom>
        </p:spPr>
        <p:txBody>
          <a:bodyPr vert="horz" lIns="86156" tIns="43079" rIns="86156" bIns="43079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448" y="0"/>
            <a:ext cx="2950278" cy="496742"/>
          </a:xfrm>
          <a:prstGeom prst="rect">
            <a:avLst/>
          </a:prstGeom>
        </p:spPr>
        <p:txBody>
          <a:bodyPr vert="horz" lIns="86156" tIns="43079" rIns="86156" bIns="43079" rtlCol="0"/>
          <a:lstStyle>
            <a:lvl1pPr algn="r">
              <a:defRPr sz="1100"/>
            </a:lvl1pPr>
          </a:lstStyle>
          <a:p>
            <a:fld id="{EA4C0380-2DE9-498B-B68D-60B46204BA8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" y="9441090"/>
            <a:ext cx="2950278" cy="496741"/>
          </a:xfrm>
          <a:prstGeom prst="rect">
            <a:avLst/>
          </a:prstGeom>
        </p:spPr>
        <p:txBody>
          <a:bodyPr vert="horz" lIns="86156" tIns="43079" rIns="86156" bIns="43079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448" y="9441090"/>
            <a:ext cx="2950278" cy="496741"/>
          </a:xfrm>
          <a:prstGeom prst="rect">
            <a:avLst/>
          </a:prstGeom>
        </p:spPr>
        <p:txBody>
          <a:bodyPr vert="horz" lIns="86156" tIns="43079" rIns="86156" bIns="43079" rtlCol="0" anchor="b"/>
          <a:lstStyle>
            <a:lvl1pPr algn="r">
              <a:defRPr sz="1100"/>
            </a:lvl1pPr>
          </a:lstStyle>
          <a:p>
            <a:fld id="{78A262EF-70DF-4926-8929-0A60A2E81D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4052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9786" cy="498692"/>
          </a:xfrm>
          <a:prstGeom prst="rect">
            <a:avLst/>
          </a:prstGeom>
        </p:spPr>
        <p:txBody>
          <a:bodyPr vert="horz" lIns="91551" tIns="45776" rIns="91551" bIns="45776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2" y="1"/>
            <a:ext cx="2949786" cy="498692"/>
          </a:xfrm>
          <a:prstGeom prst="rect">
            <a:avLst/>
          </a:prstGeom>
        </p:spPr>
        <p:txBody>
          <a:bodyPr vert="horz" lIns="91551" tIns="45776" rIns="91551" bIns="45776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8213" y="1241425"/>
            <a:ext cx="239077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1" tIns="45776" rIns="91551" bIns="4577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8"/>
            <a:ext cx="5445760" cy="3913614"/>
          </a:xfrm>
          <a:prstGeom prst="rect">
            <a:avLst/>
          </a:prstGeom>
        </p:spPr>
        <p:txBody>
          <a:bodyPr vert="horz" lIns="91551" tIns="45776" rIns="91551" bIns="4577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651"/>
            <a:ext cx="2949786" cy="498691"/>
          </a:xfrm>
          <a:prstGeom prst="rect">
            <a:avLst/>
          </a:prstGeom>
        </p:spPr>
        <p:txBody>
          <a:bodyPr vert="horz" lIns="91551" tIns="45776" rIns="91551" bIns="45776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2" y="9440651"/>
            <a:ext cx="2949786" cy="498691"/>
          </a:xfrm>
          <a:prstGeom prst="rect">
            <a:avLst/>
          </a:prstGeom>
        </p:spPr>
        <p:txBody>
          <a:bodyPr vert="horz" lIns="91551" tIns="45776" rIns="91551" bIns="45776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3/30/2026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7762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eaLnBrk="1" fontAlgn="base" hangingPunct="1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eaLnBrk="1" fontAlgn="base" hangingPunct="1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eaLnBrk="1" fontAlgn="base" hangingPunct="1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eaLnBrk="1" fontAlgn="base" hangingPunct="1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eaLnBrk="1" fontAlgn="base" hangingPunct="1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>
            <a:extLst>
              <a:ext uri="{FF2B5EF4-FFF2-40B4-BE49-F238E27FC236}">
                <a16:creationId xmlns:a16="http://schemas.microsoft.com/office/drawing/2014/main" id="{CA49CC0D-9EF4-A3C4-430D-35493D1E164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0" y="0"/>
            <a:ext cx="7705574" cy="10907713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3CF702BC-7535-86DA-FC1F-242D60E72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986518"/>
          </a:xfrm>
        </p:spPr>
        <p:txBody>
          <a:bodyPr/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ご家族の不登校・ひきこもりについて、</a:t>
            </a:r>
            <a:br>
              <a:rPr lang="en-US" altLang="ja-JP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悩んでいませんか？</a:t>
            </a:r>
            <a:b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endParaRPr kumimoji="1" lang="ja-JP" altLang="en-US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8EFA44B-611B-A14D-E698-89520C7DD84C}"/>
              </a:ext>
            </a:extLst>
          </p:cNvPr>
          <p:cNvSpPr/>
          <p:nvPr/>
        </p:nvSpPr>
        <p:spPr>
          <a:xfrm>
            <a:off x="469674" y="1577335"/>
            <a:ext cx="6705600" cy="67710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800" cap="none" spc="0" dirty="0">
                <a:ln w="6600">
                  <a:noFill/>
                  <a:prstDash val="solid"/>
                </a:ln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不登校</a:t>
            </a:r>
            <a:r>
              <a:rPr lang="ja-JP" altLang="en-US" sz="3800" dirty="0">
                <a:ln w="6600">
                  <a:noFill/>
                  <a:prstDash val="solid"/>
                </a:ln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・ひきこもり</a:t>
            </a:r>
            <a:r>
              <a:rPr lang="ja-JP" altLang="en-US" sz="3800" cap="none" spc="0" dirty="0">
                <a:ln w="6600">
                  <a:noFill/>
                  <a:prstDash val="solid"/>
                </a:ln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家族の集い</a:t>
            </a:r>
            <a:endParaRPr lang="en-US" altLang="ja-JP" sz="3800" cap="none" spc="0" dirty="0">
              <a:ln w="6600">
                <a:noFill/>
                <a:prstDash val="solid"/>
              </a:ln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D0E5530-8B37-107E-783C-7AD98CD8D59A}"/>
              </a:ext>
            </a:extLst>
          </p:cNvPr>
          <p:cNvSpPr txBox="1"/>
          <p:nvPr/>
        </p:nvSpPr>
        <p:spPr>
          <a:xfrm>
            <a:off x="917572" y="2514181"/>
            <a:ext cx="64971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お互いの悩みや体験等の意見交換をすることで、</a:t>
            </a:r>
            <a:endParaRPr lang="en-US" alt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心身のリフレッシュを図ることを目的としています。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B2514BAF-B931-2B8C-E25C-7D409E626C3E}"/>
              </a:ext>
            </a:extLst>
          </p:cNvPr>
          <p:cNvSpPr/>
          <p:nvPr/>
        </p:nvSpPr>
        <p:spPr>
          <a:xfrm>
            <a:off x="643842" y="2493924"/>
            <a:ext cx="6497184" cy="921084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4DCB08E1-A517-C0FF-47DD-BF57883BF1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628" y="3581994"/>
            <a:ext cx="1487301" cy="591263"/>
          </a:xfrm>
          <a:prstGeom prst="rect">
            <a:avLst/>
          </a:prstGeom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DB40EF-B810-3398-5566-4C03F8D69A1D}"/>
              </a:ext>
            </a:extLst>
          </p:cNvPr>
          <p:cNvSpPr txBox="1"/>
          <p:nvPr/>
        </p:nvSpPr>
        <p:spPr>
          <a:xfrm>
            <a:off x="927571" y="3677983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　時</a:t>
            </a:r>
          </a:p>
        </p:txBody>
      </p:sp>
      <p:graphicFrame>
        <p:nvGraphicFramePr>
          <p:cNvPr id="22" name="表 21">
            <a:extLst>
              <a:ext uri="{FF2B5EF4-FFF2-40B4-BE49-F238E27FC236}">
                <a16:creationId xmlns:a16="http://schemas.microsoft.com/office/drawing/2014/main" id="{AF629A73-01C4-9237-64E3-FCB349E285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052645"/>
              </p:ext>
            </p:extLst>
          </p:nvPr>
        </p:nvGraphicFramePr>
        <p:xfrm>
          <a:off x="482148" y="4795512"/>
          <a:ext cx="6693126" cy="13729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5521">
                  <a:extLst>
                    <a:ext uri="{9D8B030D-6E8A-4147-A177-3AD203B41FA5}">
                      <a16:colId xmlns:a16="http://schemas.microsoft.com/office/drawing/2014/main" val="1213644892"/>
                    </a:ext>
                  </a:extLst>
                </a:gridCol>
                <a:gridCol w="1115521">
                  <a:extLst>
                    <a:ext uri="{9D8B030D-6E8A-4147-A177-3AD203B41FA5}">
                      <a16:colId xmlns:a16="http://schemas.microsoft.com/office/drawing/2014/main" val="1331108252"/>
                    </a:ext>
                  </a:extLst>
                </a:gridCol>
                <a:gridCol w="1115521">
                  <a:extLst>
                    <a:ext uri="{9D8B030D-6E8A-4147-A177-3AD203B41FA5}">
                      <a16:colId xmlns:a16="http://schemas.microsoft.com/office/drawing/2014/main" val="424285958"/>
                    </a:ext>
                  </a:extLst>
                </a:gridCol>
                <a:gridCol w="1115521">
                  <a:extLst>
                    <a:ext uri="{9D8B030D-6E8A-4147-A177-3AD203B41FA5}">
                      <a16:colId xmlns:a16="http://schemas.microsoft.com/office/drawing/2014/main" val="1925097241"/>
                    </a:ext>
                  </a:extLst>
                </a:gridCol>
                <a:gridCol w="1115521">
                  <a:extLst>
                    <a:ext uri="{9D8B030D-6E8A-4147-A177-3AD203B41FA5}">
                      <a16:colId xmlns:a16="http://schemas.microsoft.com/office/drawing/2014/main" val="2457294691"/>
                    </a:ext>
                  </a:extLst>
                </a:gridCol>
                <a:gridCol w="1115521">
                  <a:extLst>
                    <a:ext uri="{9D8B030D-6E8A-4147-A177-3AD203B41FA5}">
                      <a16:colId xmlns:a16="http://schemas.microsoft.com/office/drawing/2014/main" val="1871496059"/>
                    </a:ext>
                  </a:extLst>
                </a:gridCol>
              </a:tblGrid>
              <a:tr h="6864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４月１</a:t>
                      </a:r>
                      <a:r>
                        <a:rPr kumimoji="1" lang="en-US" altLang="ja-JP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５月１</a:t>
                      </a:r>
                      <a:r>
                        <a:rPr kumimoji="1" lang="en-US" altLang="ja-JP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2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６月</a:t>
                      </a:r>
                      <a:r>
                        <a:rPr kumimoji="1" lang="en-US" altLang="ja-JP" sz="12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15</a:t>
                      </a:r>
                      <a:r>
                        <a:rPr kumimoji="1" lang="ja-JP" altLang="en-US" sz="12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７月１</a:t>
                      </a:r>
                      <a:r>
                        <a:rPr kumimoji="1" lang="en-US" altLang="ja-JP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８月１</a:t>
                      </a:r>
                      <a:r>
                        <a:rPr kumimoji="1" lang="en-US" altLang="ja-JP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</a:t>
                      </a:r>
                      <a:r>
                        <a:rPr kumimoji="1" lang="ja-JP" altLang="en-US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９月</a:t>
                      </a:r>
                      <a:r>
                        <a:rPr kumimoji="1" lang="en-US" altLang="ja-JP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14</a:t>
                      </a:r>
                      <a:r>
                        <a:rPr kumimoji="1" lang="ja-JP" altLang="en-US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5409463"/>
                  </a:ext>
                </a:extLst>
              </a:tr>
              <a:tr h="6864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u="sng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１０月</a:t>
                      </a:r>
                      <a:r>
                        <a:rPr kumimoji="1" lang="en-US" altLang="ja-JP" sz="12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19</a:t>
                      </a:r>
                      <a:r>
                        <a:rPr kumimoji="1" lang="ja-JP" altLang="en-US" sz="12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１１月</a:t>
                      </a:r>
                      <a:r>
                        <a:rPr kumimoji="1" lang="en-US" altLang="ja-JP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</a:t>
                      </a:r>
                      <a:r>
                        <a:rPr kumimoji="1" lang="ja-JP" altLang="en-US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１２月</a:t>
                      </a:r>
                      <a:r>
                        <a:rPr kumimoji="1" lang="en-US" altLang="ja-JP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14</a:t>
                      </a:r>
                      <a:r>
                        <a:rPr kumimoji="1" lang="ja-JP" altLang="en-US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2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１月１</a:t>
                      </a:r>
                      <a:r>
                        <a:rPr kumimoji="1" lang="en-US" altLang="ja-JP" sz="12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</a:t>
                      </a:r>
                      <a:r>
                        <a:rPr kumimoji="1" lang="ja-JP" altLang="en-US" sz="12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２月</a:t>
                      </a:r>
                      <a:r>
                        <a:rPr kumimoji="1" lang="en-US" altLang="ja-JP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</a:t>
                      </a:r>
                      <a:r>
                        <a:rPr kumimoji="1" lang="ja-JP" altLang="en-US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３月</a:t>
                      </a:r>
                      <a:r>
                        <a:rPr kumimoji="1" lang="en-US" altLang="ja-JP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</a:t>
                      </a:r>
                      <a:r>
                        <a:rPr kumimoji="1" lang="ja-JP" altLang="en-US" sz="12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0087502"/>
                  </a:ext>
                </a:extLst>
              </a:tr>
            </a:tbl>
          </a:graphicData>
        </a:graphic>
      </p:graphicFrame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DBB4FE2-8571-E3AC-DCA5-FF58443D2DD4}"/>
              </a:ext>
            </a:extLst>
          </p:cNvPr>
          <p:cNvSpPr txBox="1"/>
          <p:nvPr/>
        </p:nvSpPr>
        <p:spPr>
          <a:xfrm>
            <a:off x="560179" y="4349504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令和８年度</a:t>
            </a:r>
            <a:r>
              <a:rPr kumimoji="1"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6" name="object 3">
            <a:extLst>
              <a:ext uri="{FF2B5EF4-FFF2-40B4-BE49-F238E27FC236}">
                <a16:creationId xmlns:a16="http://schemas.microsoft.com/office/drawing/2014/main" id="{7D81C7DA-D16C-F6C9-C965-D6844CFF42CC}"/>
              </a:ext>
            </a:extLst>
          </p:cNvPr>
          <p:cNvSpPr txBox="1"/>
          <p:nvPr/>
        </p:nvSpPr>
        <p:spPr>
          <a:xfrm>
            <a:off x="494866" y="6204633"/>
            <a:ext cx="6921016" cy="88036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50000"/>
              </a:lnSpc>
              <a:spcBef>
                <a:spcPts val="135"/>
              </a:spcBef>
            </a:pPr>
            <a:r>
              <a:rPr lang="en-US" altLang="ja-JP" sz="15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小塚ゴシック Pro B"/>
              </a:rPr>
              <a:t>※</a:t>
            </a:r>
            <a:r>
              <a:rPr lang="ja-JP" altLang="en-US" sz="15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小塚ゴシック Pro B"/>
              </a:rPr>
              <a:t>は臨床心理士が同席する予定です。</a:t>
            </a:r>
            <a:endParaRPr lang="en-US" altLang="ja-JP" sz="1550" dirty="0">
              <a:latin typeface="BIZ UDPゴシック" panose="020B0400000000000000" pitchFamily="50" charset="-128"/>
              <a:ea typeface="BIZ UDPゴシック" panose="020B0400000000000000" pitchFamily="50" charset="-128"/>
              <a:cs typeface="小塚ゴシック Pro B"/>
            </a:endParaRPr>
          </a:p>
          <a:p>
            <a:pPr marL="12700">
              <a:spcBef>
                <a:spcPts val="135"/>
              </a:spcBef>
            </a:pP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小塚ゴシック Pro B"/>
              </a:rPr>
              <a:t>◆ 日程の変更や中止になる場合がありますので、</a:t>
            </a:r>
            <a:r>
              <a:rPr lang="ja-JP" altLang="en-US" sz="16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小塚ゴシック Pro B"/>
              </a:rPr>
              <a:t>初めて参加を希望される方は、</a:t>
            </a:r>
            <a:r>
              <a:rPr lang="zh-TW" altLang="en-US" sz="16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小塚ゴシック Pro B"/>
              </a:rPr>
              <a:t>地域保健課　地域保健第１係</a:t>
            </a:r>
            <a:r>
              <a:rPr lang="en-US" altLang="ja-JP" sz="16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小塚ゴシック Pro B"/>
              </a:rPr>
              <a:t>(</a:t>
            </a:r>
            <a:r>
              <a:rPr lang="ja-JP" altLang="en-US" sz="16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小塚ゴシック Pro B"/>
              </a:rPr>
              <a:t>電話</a:t>
            </a:r>
            <a:r>
              <a:rPr lang="en-US" altLang="ja-JP" sz="16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小塚ゴシック Pro B"/>
              </a:rPr>
              <a:t>21-5354)</a:t>
            </a:r>
            <a:r>
              <a:rPr lang="ja-JP" altLang="en-US" sz="16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小塚ゴシック Pro B"/>
              </a:rPr>
              <a:t>にお問い合わせください。</a:t>
            </a:r>
            <a:endParaRPr sz="1600" b="1" u="sng" dirty="0">
              <a:latin typeface="BIZ UDPゴシック" panose="020B0400000000000000" pitchFamily="50" charset="-128"/>
              <a:ea typeface="BIZ UDPゴシック" panose="020B0400000000000000" pitchFamily="50" charset="-128"/>
              <a:cs typeface="小塚ゴシック Pro B"/>
            </a:endParaRP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C2EBF01C-6E51-D90C-3511-7DCCDC4AF9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912" y="7203118"/>
            <a:ext cx="1487301" cy="591263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90A609B-E7B1-9234-BE50-9C2F20248312}"/>
              </a:ext>
            </a:extLst>
          </p:cNvPr>
          <p:cNvSpPr txBox="1"/>
          <p:nvPr/>
        </p:nvSpPr>
        <p:spPr>
          <a:xfrm>
            <a:off x="898130" y="7299242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　場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CDF08BE3-CD14-2073-CF46-FFB328DD5AEF}"/>
              </a:ext>
            </a:extLst>
          </p:cNvPr>
          <p:cNvSpPr txBox="1"/>
          <p:nvPr/>
        </p:nvSpPr>
        <p:spPr>
          <a:xfrm>
            <a:off x="2335514" y="3559090"/>
            <a:ext cx="45199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毎月第</a:t>
            </a:r>
            <a:r>
              <a:rPr kumimoji="1"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月曜日　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14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時から１６時</a:t>
            </a:r>
            <a:endParaRPr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（下線の日は第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月曜日）</a:t>
            </a:r>
            <a:endParaRPr kumimoji="1" lang="ja-JP" altLang="en-US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0" name="object 3">
            <a:extLst>
              <a:ext uri="{FF2B5EF4-FFF2-40B4-BE49-F238E27FC236}">
                <a16:creationId xmlns:a16="http://schemas.microsoft.com/office/drawing/2014/main" id="{1D818D07-A60C-59CD-1D48-85B883CB3399}"/>
              </a:ext>
            </a:extLst>
          </p:cNvPr>
          <p:cNvSpPr txBox="1"/>
          <p:nvPr/>
        </p:nvSpPr>
        <p:spPr>
          <a:xfrm>
            <a:off x="2177391" y="7206682"/>
            <a:ext cx="2965829" cy="58413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小塚ゴシック Pro B"/>
              </a:rPr>
              <a:t>久喜市中央保健センター</a:t>
            </a:r>
            <a:endParaRPr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  <a:cs typeface="小塚ゴシック Pro B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小塚ゴシック Pro B"/>
              </a:rPr>
              <a:t>（久喜市本町５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小塚ゴシック Pro B"/>
              </a:rPr>
              <a:t>-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小塚ゴシック Pro B"/>
              </a:rPr>
              <a:t>１０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小塚ゴシック Pro B"/>
              </a:rPr>
              <a:t>-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小塚ゴシック Pro B"/>
              </a:rPr>
              <a:t>４７）</a:t>
            </a:r>
            <a:endParaRPr sz="1800" dirty="0">
              <a:latin typeface="BIZ UDPゴシック" panose="020B0400000000000000" pitchFamily="50" charset="-128"/>
              <a:ea typeface="BIZ UDPゴシック" panose="020B0400000000000000" pitchFamily="50" charset="-128"/>
              <a:cs typeface="小塚ゴシック Pro B"/>
            </a:endParaRPr>
          </a:p>
        </p:txBody>
      </p:sp>
      <p:pic>
        <p:nvPicPr>
          <p:cNvPr id="31" name="図 30">
            <a:extLst>
              <a:ext uri="{FF2B5EF4-FFF2-40B4-BE49-F238E27FC236}">
                <a16:creationId xmlns:a16="http://schemas.microsoft.com/office/drawing/2014/main" id="{A4385CDD-A26E-4226-95A3-E982BDDAF63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5848" y="7747592"/>
            <a:ext cx="2320952" cy="2168856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B51A0FBD-1F99-486E-D8F2-3865635D51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962" y="7934477"/>
            <a:ext cx="1487301" cy="591263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29ADCF4F-FED3-ECD9-5F9B-A00E399A5B3E}"/>
              </a:ext>
            </a:extLst>
          </p:cNvPr>
          <p:cNvSpPr txBox="1"/>
          <p:nvPr/>
        </p:nvSpPr>
        <p:spPr>
          <a:xfrm>
            <a:off x="831455" y="8030601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問合せ</a:t>
            </a:r>
          </a:p>
        </p:txBody>
      </p:sp>
      <p:sp>
        <p:nvSpPr>
          <p:cNvPr id="34" name="object 3">
            <a:extLst>
              <a:ext uri="{FF2B5EF4-FFF2-40B4-BE49-F238E27FC236}">
                <a16:creationId xmlns:a16="http://schemas.microsoft.com/office/drawing/2014/main" id="{80333613-FEA0-2C80-47B2-B10094E91020}"/>
              </a:ext>
            </a:extLst>
          </p:cNvPr>
          <p:cNvSpPr txBox="1"/>
          <p:nvPr/>
        </p:nvSpPr>
        <p:spPr>
          <a:xfrm>
            <a:off x="732837" y="8555227"/>
            <a:ext cx="3205355" cy="58413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小塚ゴシック Pro B"/>
              </a:rPr>
              <a:t>地域保健課　地域保健第１係</a:t>
            </a:r>
            <a:endParaRPr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  <a:cs typeface="小塚ゴシック Pro B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小塚ゴシック Pro B"/>
              </a:rPr>
              <a:t>電話　２１－５３５４</a:t>
            </a:r>
            <a:endParaRPr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  <a:cs typeface="小塚ゴシック Pro B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A8BE84E9-F550-6CB8-4AA9-14BD868F1A36}"/>
              </a:ext>
            </a:extLst>
          </p:cNvPr>
          <p:cNvSpPr/>
          <p:nvPr/>
        </p:nvSpPr>
        <p:spPr>
          <a:xfrm>
            <a:off x="530687" y="9790380"/>
            <a:ext cx="6849373" cy="61927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●個別のご相談を希望される方は下記までご連絡ください。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zh-TW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小塚ゴシック Pro B"/>
              </a:rPr>
              <a:t>地域保健課　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小塚ゴシック Pro B"/>
              </a:rPr>
              <a:t>中央保健センター（地域保健第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小塚ゴシック Pro B"/>
              </a:rPr>
              <a:t>1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小塚ゴシック Pro B"/>
              </a:rPr>
              <a:t>係）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電話　２１－５３５４</a:t>
            </a:r>
          </a:p>
        </p:txBody>
      </p:sp>
    </p:spTree>
    <p:extLst>
      <p:ext uri="{BB962C8B-B14F-4D97-AF65-F5344CB8AC3E}">
        <p14:creationId xmlns:p14="http://schemas.microsoft.com/office/powerpoint/2010/main" val="3639563255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emplate>askul_yomikikakse_a</Template>
  <TotalTime>514</TotalTime>
  <Words>206</Words>
  <PresentationFormat>ユーザー設定</PresentationFormat>
  <Paragraphs>30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7">
      <vt:lpstr>BIZ UDPゴシック</vt:lpstr>
      <vt:lpstr>HGP創英角ﾎﾟｯﾌﾟ体</vt:lpstr>
      <vt:lpstr>Arial</vt:lpstr>
      <vt:lpstr>Calibri</vt:lpstr>
      <vt:lpstr>Calibri Light</vt:lpstr>
      <vt:lpstr>1_ガイド入りテンプレートサンプル20130531三木さん</vt:lpstr>
      <vt:lpstr>ご家族の不登校・ひきこもりについて、 　　　　　　　　　　　　　　悩んでいませんか？ 　　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2026-02-26T09:09:30Z</cp:lastPrinted>
  <dcterms:created xsi:type="dcterms:W3CDTF">2018-06-05T06:09:19Z</dcterms:created>
  <dcterms:modified xsi:type="dcterms:W3CDTF">2026-03-30T08:59:49Z</dcterms:modified>
</cp:coreProperties>
</file>