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6"/>
  </p:notesMasterIdLst>
  <p:sldIdLst>
    <p:sldId id="259" r:id="rId2"/>
    <p:sldId id="256" r:id="rId3"/>
    <p:sldId id="257" r:id="rId4"/>
    <p:sldId id="258" r:id="rId5"/>
  </p:sldIdLst>
  <p:sldSz cx="6858000" cy="9906000" type="A4"/>
  <p:notesSz cx="6807200" cy="9939338"/>
  <p:defaultTextStyle>
    <a:defPPr>
      <a:defRPr lang="ja-JP"/>
    </a:defPPr>
    <a:lvl1pPr marL="0" algn="l" defTabSz="538764" rtl="0" eaLnBrk="1" latinLnBrk="0" hangingPunct="1">
      <a:defRPr kumimoji="1" sz="1061" kern="1200">
        <a:solidFill>
          <a:schemeClr val="tx1"/>
        </a:solidFill>
        <a:latin typeface="+mn-lt"/>
        <a:ea typeface="+mn-ea"/>
        <a:cs typeface="+mn-cs"/>
      </a:defRPr>
    </a:lvl1pPr>
    <a:lvl2pPr marL="269382" algn="l" defTabSz="538764" rtl="0" eaLnBrk="1" latinLnBrk="0" hangingPunct="1">
      <a:defRPr kumimoji="1" sz="1061" kern="1200">
        <a:solidFill>
          <a:schemeClr val="tx1"/>
        </a:solidFill>
        <a:latin typeface="+mn-lt"/>
        <a:ea typeface="+mn-ea"/>
        <a:cs typeface="+mn-cs"/>
      </a:defRPr>
    </a:lvl2pPr>
    <a:lvl3pPr marL="538764" algn="l" defTabSz="538764" rtl="0" eaLnBrk="1" latinLnBrk="0" hangingPunct="1">
      <a:defRPr kumimoji="1" sz="1061" kern="1200">
        <a:solidFill>
          <a:schemeClr val="tx1"/>
        </a:solidFill>
        <a:latin typeface="+mn-lt"/>
        <a:ea typeface="+mn-ea"/>
        <a:cs typeface="+mn-cs"/>
      </a:defRPr>
    </a:lvl3pPr>
    <a:lvl4pPr marL="808147" algn="l" defTabSz="538764" rtl="0" eaLnBrk="1" latinLnBrk="0" hangingPunct="1">
      <a:defRPr kumimoji="1" sz="1061" kern="1200">
        <a:solidFill>
          <a:schemeClr val="tx1"/>
        </a:solidFill>
        <a:latin typeface="+mn-lt"/>
        <a:ea typeface="+mn-ea"/>
        <a:cs typeface="+mn-cs"/>
      </a:defRPr>
    </a:lvl4pPr>
    <a:lvl5pPr marL="1077529" algn="l" defTabSz="538764" rtl="0" eaLnBrk="1" latinLnBrk="0" hangingPunct="1">
      <a:defRPr kumimoji="1" sz="1061" kern="1200">
        <a:solidFill>
          <a:schemeClr val="tx1"/>
        </a:solidFill>
        <a:latin typeface="+mn-lt"/>
        <a:ea typeface="+mn-ea"/>
        <a:cs typeface="+mn-cs"/>
      </a:defRPr>
    </a:lvl5pPr>
    <a:lvl6pPr marL="1346911" algn="l" defTabSz="538764" rtl="0" eaLnBrk="1" latinLnBrk="0" hangingPunct="1">
      <a:defRPr kumimoji="1" sz="1061" kern="1200">
        <a:solidFill>
          <a:schemeClr val="tx1"/>
        </a:solidFill>
        <a:latin typeface="+mn-lt"/>
        <a:ea typeface="+mn-ea"/>
        <a:cs typeface="+mn-cs"/>
      </a:defRPr>
    </a:lvl6pPr>
    <a:lvl7pPr marL="1616293" algn="l" defTabSz="538764" rtl="0" eaLnBrk="1" latinLnBrk="0" hangingPunct="1">
      <a:defRPr kumimoji="1" sz="1061" kern="1200">
        <a:solidFill>
          <a:schemeClr val="tx1"/>
        </a:solidFill>
        <a:latin typeface="+mn-lt"/>
        <a:ea typeface="+mn-ea"/>
        <a:cs typeface="+mn-cs"/>
      </a:defRPr>
    </a:lvl7pPr>
    <a:lvl8pPr marL="1885676" algn="l" defTabSz="538764" rtl="0" eaLnBrk="1" latinLnBrk="0" hangingPunct="1">
      <a:defRPr kumimoji="1" sz="1061" kern="1200">
        <a:solidFill>
          <a:schemeClr val="tx1"/>
        </a:solidFill>
        <a:latin typeface="+mn-lt"/>
        <a:ea typeface="+mn-ea"/>
        <a:cs typeface="+mn-cs"/>
      </a:defRPr>
    </a:lvl8pPr>
    <a:lvl9pPr marL="2155058" algn="l" defTabSz="538764"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6" autoAdjust="0"/>
    <p:restoredTop sz="94660"/>
  </p:normalViewPr>
  <p:slideViewPr>
    <p:cSldViewPr snapToGrid="0">
      <p:cViewPr varScale="1">
        <p:scale>
          <a:sx n="48" d="100"/>
          <a:sy n="48" d="100"/>
        </p:scale>
        <p:origin x="2556" y="4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8693"/>
          </a:xfrm>
          <a:prstGeom prst="rect">
            <a:avLst/>
          </a:prstGeom>
        </p:spPr>
        <p:txBody>
          <a:bodyPr vert="horz" lIns="91555" tIns="45778" rIns="91555" bIns="4577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0"/>
            <a:ext cx="2949786" cy="498693"/>
          </a:xfrm>
          <a:prstGeom prst="rect">
            <a:avLst/>
          </a:prstGeom>
        </p:spPr>
        <p:txBody>
          <a:bodyPr vert="horz" lIns="91555" tIns="45778" rIns="91555" bIns="45778" rtlCol="0"/>
          <a:lstStyle>
            <a:lvl1pPr algn="r">
              <a:defRPr sz="1200"/>
            </a:lvl1pPr>
          </a:lstStyle>
          <a:p>
            <a:fld id="{F1368F5F-6832-4265-B481-A9E741F26AEF}" type="datetimeFigureOut">
              <a:rPr kumimoji="1" lang="ja-JP" altLang="en-US" smtClean="0"/>
              <a:t>2018/8/17</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555" tIns="45778" rIns="91555" bIns="4577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555" tIns="45778" rIns="91555" bIns="4577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55" tIns="45778" rIns="91555" bIns="4577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555" tIns="45778" rIns="91555" bIns="45778" rtlCol="0" anchor="b"/>
          <a:lstStyle>
            <a:lvl1pPr algn="r">
              <a:defRPr sz="1200"/>
            </a:lvl1pPr>
          </a:lstStyle>
          <a:p>
            <a:fld id="{5538190B-6156-4447-90AD-E3CB6E85DD61}" type="slidenum">
              <a:rPr kumimoji="1" lang="ja-JP" altLang="en-US" smtClean="0"/>
              <a:t>‹#›</a:t>
            </a:fld>
            <a:endParaRPr kumimoji="1" lang="ja-JP" altLang="en-US"/>
          </a:p>
        </p:txBody>
      </p:sp>
    </p:spTree>
    <p:extLst>
      <p:ext uri="{BB962C8B-B14F-4D97-AF65-F5344CB8AC3E}">
        <p14:creationId xmlns:p14="http://schemas.microsoft.com/office/powerpoint/2010/main" val="4033528170"/>
      </p:ext>
    </p:extLst>
  </p:cSld>
  <p:clrMap bg1="lt1" tx1="dk1" bg2="lt2" tx2="dk2" accent1="accent1" accent2="accent2" accent3="accent3" accent4="accent4" accent5="accent5" accent6="accent6" hlink="hlink" folHlink="folHlink"/>
  <p:notesStyle>
    <a:lvl1pPr marL="0" algn="l" defTabSz="538764" rtl="0" eaLnBrk="1" latinLnBrk="0" hangingPunct="1">
      <a:defRPr kumimoji="1" sz="707" kern="1200">
        <a:solidFill>
          <a:schemeClr val="tx1"/>
        </a:solidFill>
        <a:latin typeface="+mn-lt"/>
        <a:ea typeface="+mn-ea"/>
        <a:cs typeface="+mn-cs"/>
      </a:defRPr>
    </a:lvl1pPr>
    <a:lvl2pPr marL="269382" algn="l" defTabSz="538764" rtl="0" eaLnBrk="1" latinLnBrk="0" hangingPunct="1">
      <a:defRPr kumimoji="1" sz="707" kern="1200">
        <a:solidFill>
          <a:schemeClr val="tx1"/>
        </a:solidFill>
        <a:latin typeface="+mn-lt"/>
        <a:ea typeface="+mn-ea"/>
        <a:cs typeface="+mn-cs"/>
      </a:defRPr>
    </a:lvl2pPr>
    <a:lvl3pPr marL="538764" algn="l" defTabSz="538764" rtl="0" eaLnBrk="1" latinLnBrk="0" hangingPunct="1">
      <a:defRPr kumimoji="1" sz="707" kern="1200">
        <a:solidFill>
          <a:schemeClr val="tx1"/>
        </a:solidFill>
        <a:latin typeface="+mn-lt"/>
        <a:ea typeface="+mn-ea"/>
        <a:cs typeface="+mn-cs"/>
      </a:defRPr>
    </a:lvl3pPr>
    <a:lvl4pPr marL="808147" algn="l" defTabSz="538764" rtl="0" eaLnBrk="1" latinLnBrk="0" hangingPunct="1">
      <a:defRPr kumimoji="1" sz="707" kern="1200">
        <a:solidFill>
          <a:schemeClr val="tx1"/>
        </a:solidFill>
        <a:latin typeface="+mn-lt"/>
        <a:ea typeface="+mn-ea"/>
        <a:cs typeface="+mn-cs"/>
      </a:defRPr>
    </a:lvl4pPr>
    <a:lvl5pPr marL="1077529" algn="l" defTabSz="538764" rtl="0" eaLnBrk="1" latinLnBrk="0" hangingPunct="1">
      <a:defRPr kumimoji="1" sz="707" kern="1200">
        <a:solidFill>
          <a:schemeClr val="tx1"/>
        </a:solidFill>
        <a:latin typeface="+mn-lt"/>
        <a:ea typeface="+mn-ea"/>
        <a:cs typeface="+mn-cs"/>
      </a:defRPr>
    </a:lvl5pPr>
    <a:lvl6pPr marL="1346911" algn="l" defTabSz="538764" rtl="0" eaLnBrk="1" latinLnBrk="0" hangingPunct="1">
      <a:defRPr kumimoji="1" sz="707" kern="1200">
        <a:solidFill>
          <a:schemeClr val="tx1"/>
        </a:solidFill>
        <a:latin typeface="+mn-lt"/>
        <a:ea typeface="+mn-ea"/>
        <a:cs typeface="+mn-cs"/>
      </a:defRPr>
    </a:lvl6pPr>
    <a:lvl7pPr marL="1616293" algn="l" defTabSz="538764" rtl="0" eaLnBrk="1" latinLnBrk="0" hangingPunct="1">
      <a:defRPr kumimoji="1" sz="707" kern="1200">
        <a:solidFill>
          <a:schemeClr val="tx1"/>
        </a:solidFill>
        <a:latin typeface="+mn-lt"/>
        <a:ea typeface="+mn-ea"/>
        <a:cs typeface="+mn-cs"/>
      </a:defRPr>
    </a:lvl7pPr>
    <a:lvl8pPr marL="1885676" algn="l" defTabSz="538764" rtl="0" eaLnBrk="1" latinLnBrk="0" hangingPunct="1">
      <a:defRPr kumimoji="1" sz="707" kern="1200">
        <a:solidFill>
          <a:schemeClr val="tx1"/>
        </a:solidFill>
        <a:latin typeface="+mn-lt"/>
        <a:ea typeface="+mn-ea"/>
        <a:cs typeface="+mn-cs"/>
      </a:defRPr>
    </a:lvl8pPr>
    <a:lvl9pPr marL="2155058" algn="l" defTabSz="538764" rtl="0" eaLnBrk="1" latinLnBrk="0" hangingPunct="1">
      <a:defRPr kumimoji="1" sz="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38190B-6156-4447-90AD-E3CB6E85DD61}" type="slidenum">
              <a:rPr kumimoji="1" lang="ja-JP" altLang="en-US" smtClean="0"/>
              <a:t>3</a:t>
            </a:fld>
            <a:endParaRPr kumimoji="1" lang="ja-JP" altLang="en-US"/>
          </a:p>
        </p:txBody>
      </p:sp>
    </p:spTree>
    <p:extLst>
      <p:ext uri="{BB962C8B-B14F-4D97-AF65-F5344CB8AC3E}">
        <p14:creationId xmlns:p14="http://schemas.microsoft.com/office/powerpoint/2010/main" val="185261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FCFED0D-1E0D-48EC-87B5-EF7A850718C1}" type="datetime1">
              <a:rPr kumimoji="1" lang="ja-JP" altLang="en-US" smtClean="0"/>
              <a:t>2018/8/17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1303880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19F9FFF-C474-4BCF-843A-8F6195479175}" type="datetime1">
              <a:rPr kumimoji="1" lang="ja-JP" altLang="en-US" smtClean="0"/>
              <a:t>2018/8/17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198663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707D776-A4FE-42FF-8360-791C24A66077}" type="datetime1">
              <a:rPr kumimoji="1" lang="ja-JP" altLang="en-US" smtClean="0"/>
              <a:t>2018/8/17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137696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5FE381-ECB2-4031-B9B3-F270B6BCC885}" type="datetime1">
              <a:rPr kumimoji="1" lang="ja-JP" altLang="en-US" smtClean="0"/>
              <a:t>2018/8/17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87884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366D130-FA97-4AD4-A661-419F82D5F937}" type="datetime1">
              <a:rPr kumimoji="1" lang="ja-JP" altLang="en-US" smtClean="0"/>
              <a:t>2018/8/17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287125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0BD7B5A-F111-48E0-A65C-5F9B77FA7913}" type="datetime1">
              <a:rPr kumimoji="1" lang="ja-JP" altLang="en-US" smtClean="0"/>
              <a:t>2018/8/17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355640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D7E1719-E6DD-4B23-B542-423F8644BD98}" type="datetime1">
              <a:rPr kumimoji="1" lang="ja-JP" altLang="en-US" smtClean="0"/>
              <a:t>2018/8/17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284918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D419FD8-A266-43C4-B41D-524E2796372D}" type="datetime1">
              <a:rPr kumimoji="1" lang="ja-JP" altLang="en-US" smtClean="0"/>
              <a:t>2018/8/17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377005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D4AB6-90FF-4D18-9CA3-FC5B4415265D}" type="datetime1">
              <a:rPr kumimoji="1" lang="ja-JP" altLang="en-US" smtClean="0"/>
              <a:t>2018/8/17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172365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AC5E47A-1426-4D43-A7AC-705629661F7C}" type="datetime1">
              <a:rPr kumimoji="1" lang="ja-JP" altLang="en-US" smtClean="0"/>
              <a:t>2018/8/17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296915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3F21EE4-8300-4749-BFEB-27C0CCECF46A}" type="datetime1">
              <a:rPr kumimoji="1" lang="ja-JP" altLang="en-US" smtClean="0"/>
              <a:t>2018/8/17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361470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6615A92-80D6-408C-ABF8-A1C23D75BF26}" type="datetime1">
              <a:rPr kumimoji="1" lang="ja-JP" altLang="en-US" smtClean="0"/>
              <a:t>2018/8/17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4027890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2.emf"/><Relationship Id="rId4" Type="http://schemas.openxmlformats.org/officeDocument/2006/relationships/image" Target="../media/image17.emf"/><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42221" y="-51892"/>
            <a:ext cx="4544834" cy="400110"/>
          </a:xfrm>
          <a:prstGeom prst="rect">
            <a:avLst/>
          </a:prstGeom>
          <a:noFill/>
        </p:spPr>
        <p:txBody>
          <a:bodyPr wrap="none" rtlCol="0">
            <a:spAutoFit/>
          </a:bodyPr>
          <a:lstStyle/>
          <a:p>
            <a:r>
              <a:rPr kumimoji="1" lang="ja-JP" altLang="en-US" sz="2000" dirty="0" smtClean="0">
                <a:latin typeface="ＤＦ特太ゴシック体" panose="020B0509000000000000" pitchFamily="49" charset="-128"/>
                <a:ea typeface="ＤＦ特太ゴシック体" panose="020B0509000000000000" pitchFamily="49" charset="-128"/>
              </a:rPr>
              <a:t>〇　</a:t>
            </a:r>
            <a:r>
              <a:rPr lang="ja-JP" altLang="en-US" sz="2000" dirty="0">
                <a:latin typeface="ＤＦ特太ゴシック体" panose="020B0509000000000000" pitchFamily="49" charset="-128"/>
                <a:ea typeface="ＤＦ特太ゴシック体" panose="020B0509000000000000" pitchFamily="49" charset="-128"/>
              </a:rPr>
              <a:t>園芸</a:t>
            </a:r>
            <a:r>
              <a:rPr kumimoji="1" lang="ja-JP" altLang="en-US" sz="2000" dirty="0" smtClean="0">
                <a:latin typeface="ＤＦ特太ゴシック体" panose="020B0509000000000000" pitchFamily="49" charset="-128"/>
                <a:ea typeface="ＤＦ特太ゴシック体" panose="020B0509000000000000" pitchFamily="49" charset="-128"/>
              </a:rPr>
              <a:t>農家・育苗業者の皆様へ　</a:t>
            </a:r>
            <a:r>
              <a:rPr lang="ja-JP" altLang="en-US" sz="2000" dirty="0" smtClean="0">
                <a:latin typeface="ＤＦ特太ゴシック体" panose="020B0509000000000000" pitchFamily="49" charset="-128"/>
                <a:ea typeface="ＤＦ特太ゴシック体" panose="020B0509000000000000" pitchFamily="49" charset="-128"/>
              </a:rPr>
              <a:t>〇</a:t>
            </a:r>
            <a:endParaRPr kumimoji="1" lang="ja-JP" altLang="en-US" sz="2000" dirty="0">
              <a:latin typeface="ＤＦ特太ゴシック体" panose="020B0509000000000000" pitchFamily="49" charset="-128"/>
              <a:ea typeface="ＤＦ特太ゴシック体" panose="020B0509000000000000" pitchFamily="49" charset="-128"/>
            </a:endParaRPr>
          </a:p>
        </p:txBody>
      </p:sp>
      <p:sp>
        <p:nvSpPr>
          <p:cNvPr id="4" name="正方形/長方形 3"/>
          <p:cNvSpPr/>
          <p:nvPr/>
        </p:nvSpPr>
        <p:spPr>
          <a:xfrm>
            <a:off x="39118" y="309375"/>
            <a:ext cx="6806849" cy="7239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800" dirty="0" smtClean="0">
                <a:solidFill>
                  <a:srgbClr val="0070C0"/>
                </a:solidFill>
                <a:latin typeface="ＤＦ特太ゴシック体" panose="020B0509000000000000" pitchFamily="49" charset="-128"/>
                <a:ea typeface="ＤＦ特太ゴシック体" panose="020B0509000000000000" pitchFamily="49" charset="-128"/>
              </a:rPr>
              <a:t>輸入飼料</a:t>
            </a:r>
            <a:r>
              <a:rPr lang="ja-JP" altLang="en-US" sz="1800" dirty="0" smtClean="0">
                <a:solidFill>
                  <a:srgbClr val="0070C0"/>
                </a:solidFill>
                <a:latin typeface="ＤＦ特太ゴシック体" panose="020B0509000000000000" pitchFamily="49" charset="-128"/>
                <a:ea typeface="ＤＦ特太ゴシック体" panose="020B0509000000000000" pitchFamily="49" charset="-128"/>
              </a:rPr>
              <a:t>を給与した家畜に由来する</a:t>
            </a:r>
            <a:endParaRPr kumimoji="1" lang="en-US" altLang="ja-JP" sz="1800" dirty="0" smtClean="0">
              <a:solidFill>
                <a:srgbClr val="0070C0"/>
              </a:solidFill>
              <a:latin typeface="ＤＦ特太ゴシック体" panose="020B0509000000000000" pitchFamily="49" charset="-128"/>
              <a:ea typeface="ＤＦ特太ゴシック体" panose="020B0509000000000000" pitchFamily="49" charset="-128"/>
            </a:endParaRPr>
          </a:p>
          <a:p>
            <a:pPr algn="ctr"/>
            <a:r>
              <a:rPr kumimoji="1" lang="ja-JP" altLang="en-US" sz="2200" dirty="0" smtClean="0">
                <a:solidFill>
                  <a:srgbClr val="0070C0"/>
                </a:solidFill>
                <a:latin typeface="ＤＦ特太ゴシック体" panose="020B0509000000000000" pitchFamily="49" charset="-128"/>
                <a:ea typeface="ＤＦ特太ゴシック体" panose="020B0509000000000000" pitchFamily="49" charset="-128"/>
              </a:rPr>
              <a:t>堆肥を使用する際にはご留意ください！</a:t>
            </a:r>
            <a:endParaRPr kumimoji="1" lang="ja-JP" altLang="en-US" sz="2200" dirty="0">
              <a:solidFill>
                <a:srgbClr val="0070C0"/>
              </a:solidFill>
              <a:latin typeface="ＤＦ特太ゴシック体" panose="020B0509000000000000" pitchFamily="49" charset="-128"/>
              <a:ea typeface="ＤＦ特太ゴシック体" panose="020B0509000000000000" pitchFamily="49" charset="-128"/>
            </a:endParaRPr>
          </a:p>
        </p:txBody>
      </p:sp>
      <p:sp>
        <p:nvSpPr>
          <p:cNvPr id="5" name="テキスト ボックス 4"/>
          <p:cNvSpPr txBox="1"/>
          <p:nvPr/>
        </p:nvSpPr>
        <p:spPr>
          <a:xfrm>
            <a:off x="-15568" y="4411849"/>
            <a:ext cx="6683359" cy="954107"/>
          </a:xfrm>
          <a:prstGeom prst="rect">
            <a:avLst/>
          </a:prstGeom>
          <a:noFill/>
        </p:spPr>
        <p:txBody>
          <a:bodyPr wrap="square" rtlCol="0">
            <a:spAutoFit/>
          </a:bodyPr>
          <a:lstStyle/>
          <a:p>
            <a:endParaRPr lang="en-US" altLang="ja-JP" sz="800" dirty="0" smtClean="0"/>
          </a:p>
          <a:p>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特</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に弱い</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もの　</a:t>
            </a:r>
            <a:r>
              <a:rPr lang="ja-JP" altLang="en-US" sz="1200" dirty="0" smtClean="0">
                <a:latin typeface="HG丸ｺﾞｼｯｸM-PRO" panose="020F0600000000000000" pitchFamily="50" charset="-128"/>
                <a:ea typeface="HG丸ｺﾞｼｯｸM-PRO" panose="020F0600000000000000" pitchFamily="50" charset="-128"/>
              </a:rPr>
              <a:t>（例）トマト、ミニトマト、大豆、えだまめ、さやえんどう、そらまめ、</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キク、ヒマワリ、コスモス、アスター、スイートピー</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弱いもの　　　</a:t>
            </a:r>
            <a:r>
              <a:rPr lang="ja-JP" altLang="en-US" sz="1200" dirty="0" smtClean="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例</a:t>
            </a:r>
            <a:r>
              <a:rPr lang="ja-JP" altLang="en-US" sz="1200" dirty="0" smtClean="0">
                <a:latin typeface="HG丸ｺﾞｼｯｸM-PRO" panose="020F0600000000000000" pitchFamily="50" charset="-128"/>
                <a:ea typeface="HG丸ｺﾞｼｯｸM-PRO" panose="020F0600000000000000" pitchFamily="50" charset="-128"/>
              </a:rPr>
              <a:t>）ピーマン、ナス、さや</a:t>
            </a:r>
            <a:r>
              <a:rPr lang="ja-JP" altLang="en-US" sz="1200" dirty="0">
                <a:latin typeface="HG丸ｺﾞｼｯｸM-PRO" panose="020F0600000000000000" pitchFamily="50" charset="-128"/>
                <a:ea typeface="HG丸ｺﾞｼｯｸM-PRO" panose="020F0600000000000000" pitchFamily="50" charset="-128"/>
              </a:rPr>
              <a:t>いん</a:t>
            </a:r>
            <a:r>
              <a:rPr lang="ja-JP" altLang="en-US" sz="1200" dirty="0" err="1">
                <a:latin typeface="HG丸ｺﾞｼｯｸM-PRO" panose="020F0600000000000000" pitchFamily="50" charset="-128"/>
                <a:ea typeface="HG丸ｺﾞｼｯｸM-PRO" panose="020F0600000000000000" pitchFamily="50" charset="-128"/>
              </a:rPr>
              <a:t>げん</a:t>
            </a:r>
            <a:r>
              <a:rPr lang="ja-JP" altLang="en-US" sz="1200" dirty="0">
                <a:latin typeface="HG丸ｺﾞｼｯｸM-PRO" panose="020F0600000000000000" pitchFamily="50" charset="-128"/>
                <a:ea typeface="HG丸ｺﾞｼｯｸM-PRO" panose="020F0600000000000000" pitchFamily="50" charset="-128"/>
              </a:rPr>
              <a:t>、にんじん、しゅん</a:t>
            </a:r>
            <a:r>
              <a:rPr lang="ja-JP" altLang="en-US" sz="1200" dirty="0" err="1">
                <a:latin typeface="HG丸ｺﾞｼｯｸM-PRO" panose="020F0600000000000000" pitchFamily="50" charset="-128"/>
                <a:ea typeface="HG丸ｺﾞｼｯｸM-PRO" panose="020F0600000000000000" pitchFamily="50" charset="-128"/>
              </a:rPr>
              <a:t>ぎく</a:t>
            </a:r>
            <a:r>
              <a:rPr lang="ja-JP" altLang="en-US" sz="1200" dirty="0">
                <a:latin typeface="HG丸ｺﾞｼｯｸM-PRO" panose="020F0600000000000000" pitchFamily="50" charset="-128"/>
                <a:ea typeface="HG丸ｺﾞｼｯｸM-PRO" panose="020F0600000000000000" pitchFamily="50" charset="-128"/>
              </a:rPr>
              <a:t>、ふき</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err="1" smtClean="0">
                <a:latin typeface="HG丸ｺﾞｼｯｸM-PRO" panose="020F0600000000000000" pitchFamily="50" charset="-128"/>
                <a:ea typeface="HG丸ｺﾞｼｯｸM-PRO" panose="020F0600000000000000" pitchFamily="50" charset="-128"/>
              </a:rPr>
              <a:t>ひゃ</a:t>
            </a:r>
            <a:r>
              <a:rPr lang="ja-JP" altLang="en-US" sz="1200" dirty="0">
                <a:latin typeface="HG丸ｺﾞｼｯｸM-PRO" panose="020F0600000000000000" pitchFamily="50" charset="-128"/>
                <a:ea typeface="HG丸ｺﾞｼｯｸM-PRO" panose="020F0600000000000000" pitchFamily="50" charset="-128"/>
              </a:rPr>
              <a:t>くにちそう</a:t>
            </a:r>
            <a:r>
              <a:rPr lang="ja-JP" altLang="en-US" sz="1100" b="1" dirty="0">
                <a:latin typeface="HG丸ｺﾞｼｯｸM-PRO" panose="020F0600000000000000" pitchFamily="50" charset="-128"/>
                <a:ea typeface="HG丸ｺﾞｼｯｸM-PRO" panose="020F0600000000000000" pitchFamily="50" charset="-128"/>
              </a:rPr>
              <a:t>　</a:t>
            </a:r>
          </a:p>
        </p:txBody>
      </p:sp>
      <p:sp>
        <p:nvSpPr>
          <p:cNvPr id="6" name="テキスト ボックス 5"/>
          <p:cNvSpPr txBox="1"/>
          <p:nvPr/>
        </p:nvSpPr>
        <p:spPr>
          <a:xfrm>
            <a:off x="15979" y="1066397"/>
            <a:ext cx="6773657" cy="830997"/>
          </a:xfrm>
          <a:prstGeom prst="rect">
            <a:avLst/>
          </a:prstGeom>
          <a:noFill/>
        </p:spPr>
        <p:txBody>
          <a:bodyPr wrap="square" rtlCol="0">
            <a:spAutoFit/>
          </a:bodyPr>
          <a:lstStyle/>
          <a:p>
            <a:r>
              <a:rPr kumimoji="1" lang="ja-JP" altLang="en-US" sz="1600" dirty="0" smtClean="0"/>
              <a:t>　海外で使用された農薬の成分（クロピラリド）が</a:t>
            </a:r>
            <a:r>
              <a:rPr lang="ja-JP" altLang="en-US" sz="1600" dirty="0"/>
              <a:t>含まれた</a:t>
            </a:r>
            <a:r>
              <a:rPr lang="ja-JP" altLang="en-US" sz="1600" b="1" dirty="0" smtClean="0"/>
              <a:t>輸入飼料</a:t>
            </a:r>
            <a:r>
              <a:rPr lang="ja-JP" altLang="en-US" sz="1600" dirty="0"/>
              <a:t>が</a:t>
            </a:r>
            <a:r>
              <a:rPr lang="ja-JP" altLang="en-US" sz="1600" dirty="0" smtClean="0"/>
              <a:t>家畜に給与された場合、</a:t>
            </a:r>
            <a:r>
              <a:rPr lang="ja-JP" altLang="en-US" sz="1600" b="1" dirty="0" smtClean="0">
                <a:solidFill>
                  <a:srgbClr val="FF0000"/>
                </a:solidFill>
              </a:rPr>
              <a:t>堆肥</a:t>
            </a:r>
            <a:r>
              <a:rPr lang="ja-JP" altLang="en-US" sz="1600" b="1" dirty="0">
                <a:solidFill>
                  <a:srgbClr val="FF0000"/>
                </a:solidFill>
              </a:rPr>
              <a:t>を通じて、トマト等のナス科、スイートピー等のマメ科、ガーベラ等のキク科の農作物の生育に障害を起こす可能性</a:t>
            </a:r>
            <a:r>
              <a:rPr kumimoji="1" lang="ja-JP" altLang="en-US" sz="1600" dirty="0" smtClean="0"/>
              <a:t>があります。</a:t>
            </a:r>
            <a:endParaRPr kumimoji="1" lang="ja-JP" altLang="en-US" sz="1600" dirty="0"/>
          </a:p>
        </p:txBody>
      </p:sp>
      <p:sp>
        <p:nvSpPr>
          <p:cNvPr id="26" name="角丸四角形 25"/>
          <p:cNvSpPr/>
          <p:nvPr/>
        </p:nvSpPr>
        <p:spPr>
          <a:xfrm>
            <a:off x="51149" y="1068857"/>
            <a:ext cx="6758642" cy="4320000"/>
          </a:xfrm>
          <a:prstGeom prst="roundRect">
            <a:avLst>
              <a:gd name="adj" fmla="val 5177"/>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nvGrpSpPr>
          <p:cNvPr id="3" name="グループ化 2"/>
          <p:cNvGrpSpPr/>
          <p:nvPr/>
        </p:nvGrpSpPr>
        <p:grpSpPr>
          <a:xfrm>
            <a:off x="212008" y="1873549"/>
            <a:ext cx="6605411" cy="1367640"/>
            <a:chOff x="212008" y="1925710"/>
            <a:chExt cx="6605411" cy="1367640"/>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0105" y="1925710"/>
              <a:ext cx="1069625" cy="9693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3102" y="2148780"/>
              <a:ext cx="945675" cy="572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右矢印 8"/>
            <p:cNvSpPr/>
            <p:nvPr/>
          </p:nvSpPr>
          <p:spPr>
            <a:xfrm>
              <a:off x="2515546" y="2264804"/>
              <a:ext cx="165530" cy="282877"/>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3810829" y="2264804"/>
              <a:ext cx="165530" cy="282877"/>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5205749" y="2264804"/>
              <a:ext cx="165530" cy="282877"/>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482908" y="2898898"/>
              <a:ext cx="1006060" cy="183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n-ea"/>
                </a:rPr>
                <a:t>日本へ輸入</a:t>
              </a:r>
              <a:endParaRPr kumimoji="1" lang="ja-JP" altLang="en-US" sz="1100" b="1" dirty="0">
                <a:latin typeface="+mn-ea"/>
              </a:endParaRPr>
            </a:p>
          </p:txBody>
        </p:sp>
        <p:sp>
          <p:nvSpPr>
            <p:cNvPr id="13" name="正方形/長方形 12"/>
            <p:cNvSpPr/>
            <p:nvPr/>
          </p:nvSpPr>
          <p:spPr>
            <a:xfrm>
              <a:off x="2728813" y="2898898"/>
              <a:ext cx="1006060" cy="183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n-ea"/>
                </a:rPr>
                <a:t>家畜に給与</a:t>
              </a:r>
              <a:endParaRPr kumimoji="1" lang="ja-JP" altLang="en-US" sz="1100" b="1" dirty="0">
                <a:latin typeface="+mn-ea"/>
              </a:endParaRPr>
            </a:p>
          </p:txBody>
        </p:sp>
        <p:sp>
          <p:nvSpPr>
            <p:cNvPr id="14" name="正方形/長方形 13"/>
            <p:cNvSpPr/>
            <p:nvPr/>
          </p:nvSpPr>
          <p:spPr>
            <a:xfrm>
              <a:off x="4026799" y="2917948"/>
              <a:ext cx="1006060" cy="183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n-ea"/>
                </a:rPr>
                <a:t>糞尿を堆肥化</a:t>
              </a:r>
              <a:endParaRPr kumimoji="1" lang="ja-JP" altLang="en-US" sz="1100" b="1" dirty="0">
                <a:latin typeface="+mn-ea"/>
              </a:endParaRPr>
            </a:p>
          </p:txBody>
        </p:sp>
        <p:grpSp>
          <p:nvGrpSpPr>
            <p:cNvPr id="15" name="グループ化 14"/>
            <p:cNvGrpSpPr/>
            <p:nvPr/>
          </p:nvGrpSpPr>
          <p:grpSpPr>
            <a:xfrm>
              <a:off x="5279310" y="2580789"/>
              <a:ext cx="1538109" cy="712561"/>
              <a:chOff x="5296178" y="2985038"/>
              <a:chExt cx="1568410" cy="740422"/>
            </a:xfrm>
          </p:grpSpPr>
          <p:sp>
            <p:nvSpPr>
              <p:cNvPr id="16" name="爆発 2 15"/>
              <p:cNvSpPr/>
              <p:nvPr/>
            </p:nvSpPr>
            <p:spPr>
              <a:xfrm>
                <a:off x="5296178" y="2985038"/>
                <a:ext cx="1568410" cy="740422"/>
              </a:xfrm>
              <a:prstGeom prst="irregularSeal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7" name="テキスト ボックス 16"/>
              <p:cNvSpPr txBox="1"/>
              <p:nvPr/>
            </p:nvSpPr>
            <p:spPr>
              <a:xfrm>
                <a:off x="5581464" y="3142824"/>
                <a:ext cx="883575" cy="438582"/>
              </a:xfrm>
              <a:prstGeom prst="rect">
                <a:avLst/>
              </a:prstGeom>
              <a:noFill/>
            </p:spPr>
            <p:txBody>
              <a:bodyPr wrap="none" rtlCol="0">
                <a:spAutoFit/>
              </a:bodyPr>
              <a:lstStyle/>
              <a:p>
                <a:pPr algn="ctr"/>
                <a:r>
                  <a:rPr kumimoji="1" lang="ja-JP" altLang="en-US" sz="1200" b="1" dirty="0" smtClean="0">
                    <a:solidFill>
                      <a:schemeClr val="bg1"/>
                    </a:solidFill>
                    <a:latin typeface="+mn-ea"/>
                  </a:rPr>
                  <a:t>障害発生</a:t>
                </a:r>
                <a:endParaRPr kumimoji="1" lang="en-US" altLang="ja-JP" sz="1200" b="1" dirty="0" smtClean="0">
                  <a:solidFill>
                    <a:schemeClr val="bg1"/>
                  </a:solidFill>
                  <a:latin typeface="+mn-ea"/>
                </a:endParaRPr>
              </a:p>
              <a:p>
                <a:pPr algn="ctr"/>
                <a:r>
                  <a:rPr lang="ja-JP" altLang="en-US" sz="1000" b="1" dirty="0" smtClean="0">
                    <a:solidFill>
                      <a:schemeClr val="bg1"/>
                    </a:solidFill>
                    <a:latin typeface="+mn-ea"/>
                  </a:rPr>
                  <a:t>（トマトの例）</a:t>
                </a:r>
                <a:endParaRPr kumimoji="1" lang="ja-JP" altLang="en-US" sz="1000" b="1" dirty="0">
                  <a:solidFill>
                    <a:schemeClr val="bg1"/>
                  </a:solidFill>
                  <a:latin typeface="+mn-ea"/>
                </a:endParaRPr>
              </a:p>
            </p:txBody>
          </p:sp>
        </p:grpSp>
        <p:pic>
          <p:nvPicPr>
            <p:cNvPr id="18" name="図 1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59000" contrast="-26000"/>
                      </a14:imgEffect>
                    </a14:imgLayer>
                  </a14:imgProps>
                </a:ext>
                <a:ext uri="{28A0092B-C50C-407E-A947-70E740481C1C}">
                  <a14:useLocalDpi xmlns:a14="http://schemas.microsoft.com/office/drawing/2010/main" val="0"/>
                </a:ext>
              </a:extLst>
            </a:blip>
            <a:stretch>
              <a:fillRect/>
            </a:stretch>
          </p:blipFill>
          <p:spPr>
            <a:xfrm flipH="1">
              <a:off x="4014527" y="1990890"/>
              <a:ext cx="1130801" cy="808633"/>
            </a:xfrm>
            <a:prstGeom prst="rect">
              <a:avLst/>
            </a:prstGeom>
          </p:spPr>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8154" y="1948200"/>
              <a:ext cx="840943" cy="488544"/>
            </a:xfrm>
            <a:prstGeom prst="rect">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5042" y="2434817"/>
              <a:ext cx="719991" cy="449365"/>
            </a:xfrm>
            <a:prstGeom prst="rect">
              <a:avLst/>
            </a:prstGeom>
          </p:spPr>
        </p:pic>
        <p:pic>
          <p:nvPicPr>
            <p:cNvPr id="21" name="図 2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74938">
              <a:off x="736077" y="2353352"/>
              <a:ext cx="660788" cy="648452"/>
            </a:xfrm>
            <a:prstGeom prst="rect">
              <a:avLst/>
            </a:prstGeom>
          </p:spPr>
        </p:pic>
        <p:sp>
          <p:nvSpPr>
            <p:cNvPr id="22" name="右矢印 21"/>
            <p:cNvSpPr/>
            <p:nvPr/>
          </p:nvSpPr>
          <p:spPr>
            <a:xfrm>
              <a:off x="1270082" y="2264804"/>
              <a:ext cx="165530" cy="282877"/>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630796">
              <a:off x="212008" y="2341558"/>
              <a:ext cx="525925" cy="645940"/>
            </a:xfrm>
            <a:prstGeom prst="rect">
              <a:avLst/>
            </a:prstGeom>
          </p:spPr>
        </p:pic>
        <p:pic>
          <p:nvPicPr>
            <p:cNvPr id="2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9871" y="2080089"/>
              <a:ext cx="495900" cy="486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正方形/長方形 24"/>
            <p:cNvSpPr/>
            <p:nvPr/>
          </p:nvSpPr>
          <p:spPr>
            <a:xfrm>
              <a:off x="237004" y="2889373"/>
              <a:ext cx="1006060" cy="183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n-ea"/>
                </a:rPr>
                <a:t>外</a:t>
              </a:r>
              <a:r>
                <a:rPr lang="ja-JP" altLang="en-US" sz="1100" b="1" dirty="0" smtClean="0">
                  <a:latin typeface="+mn-ea"/>
                </a:rPr>
                <a:t>国産飼料</a:t>
              </a:r>
              <a:endParaRPr kumimoji="1" lang="ja-JP" altLang="en-US" sz="1100" b="1" dirty="0">
                <a:latin typeface="+mn-ea"/>
              </a:endParaRPr>
            </a:p>
          </p:txBody>
        </p:sp>
        <p:grpSp>
          <p:nvGrpSpPr>
            <p:cNvPr id="27" name="グループ化 26"/>
            <p:cNvGrpSpPr/>
            <p:nvPr/>
          </p:nvGrpSpPr>
          <p:grpSpPr>
            <a:xfrm>
              <a:off x="253879" y="1977756"/>
              <a:ext cx="1005054" cy="318680"/>
              <a:chOff x="169619" y="2024710"/>
              <a:chExt cx="1024854" cy="331140"/>
            </a:xfrm>
          </p:grpSpPr>
          <p:sp>
            <p:nvSpPr>
              <p:cNvPr id="28" name="下矢印吹き出し 27"/>
              <p:cNvSpPr/>
              <p:nvPr/>
            </p:nvSpPr>
            <p:spPr>
              <a:xfrm>
                <a:off x="213132" y="2056153"/>
                <a:ext cx="891265" cy="299697"/>
              </a:xfrm>
              <a:prstGeom prst="downArrowCallout">
                <a:avLst>
                  <a:gd name="adj1" fmla="val 41728"/>
                  <a:gd name="adj2" fmla="val 38420"/>
                  <a:gd name="adj3" fmla="val 28138"/>
                  <a:gd name="adj4" fmla="val 6181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chemeClr val="tx1"/>
                  </a:solidFill>
                </a:endParaRPr>
              </a:p>
            </p:txBody>
          </p:sp>
          <p:sp>
            <p:nvSpPr>
              <p:cNvPr id="29" name="テキスト ボックス 28"/>
              <p:cNvSpPr txBox="1"/>
              <p:nvPr/>
            </p:nvSpPr>
            <p:spPr>
              <a:xfrm>
                <a:off x="169619" y="2024710"/>
                <a:ext cx="1024854" cy="239857"/>
              </a:xfrm>
              <a:prstGeom prst="rect">
                <a:avLst/>
              </a:prstGeom>
              <a:noFill/>
            </p:spPr>
            <p:txBody>
              <a:bodyPr wrap="square" rtlCol="0">
                <a:spAutoFit/>
              </a:bodyPr>
              <a:lstStyle/>
              <a:p>
                <a:r>
                  <a:rPr kumimoji="1" lang="ja-JP" altLang="en-US" sz="900" b="1" dirty="0" smtClean="0"/>
                  <a:t>クロピラリド使用</a:t>
                </a:r>
                <a:endParaRPr kumimoji="1" lang="ja-JP" altLang="en-US" sz="900" b="1" dirty="0"/>
              </a:p>
            </p:txBody>
          </p:sp>
        </p:grpSp>
      </p:grpSp>
      <p:sp>
        <p:nvSpPr>
          <p:cNvPr id="30" name="テキスト ボックス 29"/>
          <p:cNvSpPr txBox="1"/>
          <p:nvPr/>
        </p:nvSpPr>
        <p:spPr>
          <a:xfrm>
            <a:off x="75922" y="3121934"/>
            <a:ext cx="4147969" cy="338554"/>
          </a:xfrm>
          <a:prstGeom prst="rect">
            <a:avLst/>
          </a:prstGeom>
          <a:solidFill>
            <a:srgbClr val="FDE787"/>
          </a:solidFill>
          <a:ln w="12700" cap="rnd">
            <a:solidFill>
              <a:srgbClr val="FF9900"/>
            </a:solidFill>
          </a:ln>
        </p:spPr>
        <p:txBody>
          <a:bodyPr wrap="square" rtlCol="0" anchor="ctr">
            <a:spAutoFit/>
          </a:bodyPr>
          <a:lstStyle/>
          <a:p>
            <a:r>
              <a:rPr lang="ja-JP" altLang="en-US" sz="1600" b="1" dirty="0">
                <a:solidFill>
                  <a:srgbClr val="FF0000"/>
                </a:solidFill>
              </a:rPr>
              <a:t>  </a:t>
            </a:r>
            <a:r>
              <a:rPr lang="ja-JP" altLang="en-US" sz="1600" b="1" dirty="0" smtClean="0">
                <a:solidFill>
                  <a:srgbClr val="FF0000"/>
                </a:solidFill>
              </a:rPr>
              <a:t>被害を受けやすい作物（耐性の弱い作物）</a:t>
            </a:r>
            <a:endParaRPr lang="en-US" altLang="ja-JP" sz="1600" b="1" dirty="0">
              <a:solidFill>
                <a:srgbClr val="FF0000"/>
              </a:solidFill>
            </a:endParaRPr>
          </a:p>
        </p:txBody>
      </p:sp>
      <p:sp>
        <p:nvSpPr>
          <p:cNvPr id="31" name="テキスト ボックス 30"/>
          <p:cNvSpPr txBox="1"/>
          <p:nvPr/>
        </p:nvSpPr>
        <p:spPr>
          <a:xfrm>
            <a:off x="83550" y="3439728"/>
            <a:ext cx="6650648" cy="1169551"/>
          </a:xfrm>
          <a:prstGeom prst="rect">
            <a:avLst/>
          </a:prstGeom>
          <a:noFill/>
        </p:spPr>
        <p:txBody>
          <a:bodyPr wrap="square" rtlCol="0">
            <a:spAutoFit/>
          </a:bodyPr>
          <a:lstStyle/>
          <a:p>
            <a:r>
              <a:rPr lang="ja-JP" altLang="en-US" sz="1400" dirty="0" smtClean="0"/>
              <a:t>　クロピラリド耐性の弱い作物は次のものです。</a:t>
            </a:r>
            <a:r>
              <a:rPr lang="ja-JP" altLang="en-US" sz="1400" dirty="0" smtClean="0">
                <a:solidFill>
                  <a:schemeClr val="tx1">
                    <a:lumMod val="95000"/>
                    <a:lumOff val="5000"/>
                  </a:schemeClr>
                </a:solidFill>
              </a:rPr>
              <a:t>これらの作物を栽培する際、</a:t>
            </a:r>
            <a:endParaRPr lang="en-US" altLang="ja-JP" sz="1400" dirty="0" smtClean="0">
              <a:solidFill>
                <a:schemeClr val="tx1">
                  <a:lumMod val="95000"/>
                  <a:lumOff val="5000"/>
                </a:schemeClr>
              </a:solidFill>
            </a:endParaRPr>
          </a:p>
          <a:p>
            <a:r>
              <a:rPr lang="ja-JP" altLang="en-US" sz="1400" dirty="0" smtClean="0"/>
              <a:t>（１）</a:t>
            </a:r>
            <a:r>
              <a:rPr lang="ja-JP" altLang="en-US" sz="1400" b="1" dirty="0" smtClean="0">
                <a:solidFill>
                  <a:srgbClr val="FF0000"/>
                </a:solidFill>
              </a:rPr>
              <a:t>ポットで栽培</a:t>
            </a:r>
            <a:r>
              <a:rPr lang="ja-JP" altLang="en-US" sz="1400" dirty="0" smtClean="0"/>
              <a:t>する場合は、</a:t>
            </a:r>
            <a:r>
              <a:rPr lang="ja-JP" altLang="en-US" sz="1400" b="1" dirty="0" smtClean="0">
                <a:solidFill>
                  <a:srgbClr val="FF0000"/>
                </a:solidFill>
              </a:rPr>
              <a:t>家畜由来堆肥の利用を控えましょう。</a:t>
            </a:r>
            <a:endParaRPr lang="en-US" altLang="ja-JP" sz="1400" b="1" dirty="0" smtClean="0">
              <a:solidFill>
                <a:srgbClr val="FF0000"/>
              </a:solidFill>
            </a:endParaRPr>
          </a:p>
          <a:p>
            <a:r>
              <a:rPr lang="ja-JP" altLang="en-US" sz="1400" dirty="0" smtClean="0"/>
              <a:t>（２）</a:t>
            </a:r>
            <a:r>
              <a:rPr lang="ja-JP" altLang="en-US" sz="1400" b="1" dirty="0" smtClean="0">
                <a:solidFill>
                  <a:srgbClr val="FF0000"/>
                </a:solidFill>
              </a:rPr>
              <a:t>施設で栽培</a:t>
            </a:r>
            <a:r>
              <a:rPr lang="ja-JP" altLang="en-US" sz="1400" dirty="0" smtClean="0"/>
              <a:t>する場合は、</a:t>
            </a:r>
            <a:endParaRPr lang="en-US" altLang="ja-JP" sz="1400" dirty="0" smtClean="0"/>
          </a:p>
          <a:p>
            <a:r>
              <a:rPr lang="ja-JP" altLang="en-US" sz="1400" dirty="0" smtClean="0"/>
              <a:t>        ①</a:t>
            </a:r>
            <a:r>
              <a:rPr lang="ja-JP" altLang="en-US" sz="1400" b="1" dirty="0" smtClean="0">
                <a:solidFill>
                  <a:srgbClr val="FF0000"/>
                </a:solidFill>
              </a:rPr>
              <a:t>家畜</a:t>
            </a:r>
            <a:r>
              <a:rPr lang="ja-JP" altLang="en-US" sz="1400" b="1" dirty="0">
                <a:solidFill>
                  <a:srgbClr val="FF0000"/>
                </a:solidFill>
              </a:rPr>
              <a:t>由</a:t>
            </a:r>
            <a:r>
              <a:rPr lang="ja-JP" altLang="en-US" sz="1400" b="1" dirty="0" smtClean="0">
                <a:solidFill>
                  <a:srgbClr val="FF0000"/>
                </a:solidFill>
              </a:rPr>
              <a:t>来堆肥</a:t>
            </a:r>
            <a:r>
              <a:rPr lang="ja-JP" altLang="en-US" sz="1400" dirty="0" smtClean="0"/>
              <a:t>の</a:t>
            </a:r>
            <a:r>
              <a:rPr lang="ja-JP" altLang="en-US" sz="1400" b="1" dirty="0" smtClean="0">
                <a:solidFill>
                  <a:srgbClr val="FF0000"/>
                </a:solidFill>
              </a:rPr>
              <a:t>投入量を低減</a:t>
            </a:r>
            <a:r>
              <a:rPr lang="ja-JP" altLang="en-US" sz="1400" dirty="0" smtClean="0">
                <a:solidFill>
                  <a:schemeClr val="tx1">
                    <a:lumMod val="95000"/>
                    <a:lumOff val="5000"/>
                  </a:schemeClr>
                </a:solidFill>
              </a:rPr>
              <a:t>しましょう。</a:t>
            </a:r>
            <a:endParaRPr lang="en-US" altLang="ja-JP" sz="1400" dirty="0" smtClean="0">
              <a:solidFill>
                <a:schemeClr val="tx1">
                  <a:lumMod val="95000"/>
                  <a:lumOff val="5000"/>
                </a:schemeClr>
              </a:solidFill>
            </a:endParaRPr>
          </a:p>
          <a:p>
            <a:r>
              <a:rPr lang="ja-JP" altLang="en-US" sz="1400" dirty="0" smtClean="0"/>
              <a:t>        ②家畜由来堆肥を施用する場合は、</a:t>
            </a:r>
            <a:r>
              <a:rPr lang="ja-JP" altLang="en-US" sz="1400" b="1" dirty="0" smtClean="0">
                <a:solidFill>
                  <a:srgbClr val="FF0000"/>
                </a:solidFill>
              </a:rPr>
              <a:t>土壌とよく混和</a:t>
            </a:r>
            <a:r>
              <a:rPr lang="ja-JP" altLang="en-US" sz="1400" dirty="0" smtClean="0">
                <a:solidFill>
                  <a:schemeClr val="tx1">
                    <a:lumMod val="95000"/>
                    <a:lumOff val="5000"/>
                  </a:schemeClr>
                </a:solidFill>
              </a:rPr>
              <a:t>し</a:t>
            </a:r>
            <a:r>
              <a:rPr lang="ja-JP" altLang="en-US" sz="1400" dirty="0" smtClean="0"/>
              <a:t>ましょう。</a:t>
            </a:r>
            <a:endParaRPr kumimoji="1" lang="ja-JP" altLang="en-US" sz="1400" dirty="0"/>
          </a:p>
        </p:txBody>
      </p:sp>
      <p:sp>
        <p:nvSpPr>
          <p:cNvPr id="37" name="テキスト ボックス 36"/>
          <p:cNvSpPr txBox="1"/>
          <p:nvPr/>
        </p:nvSpPr>
        <p:spPr>
          <a:xfrm>
            <a:off x="14084" y="5769002"/>
            <a:ext cx="6460144" cy="347999"/>
          </a:xfrm>
          <a:prstGeom prst="rect">
            <a:avLst/>
          </a:prstGeom>
          <a:noFill/>
        </p:spPr>
        <p:txBody>
          <a:bodyPr wrap="square" rtlCol="0">
            <a:spAutoFit/>
          </a:bodyPr>
          <a:lstStyle/>
          <a:p>
            <a:r>
              <a:rPr lang="ja-JP" altLang="en-US" sz="1800" dirty="0" smtClean="0">
                <a:solidFill>
                  <a:srgbClr val="00B0F0"/>
                </a:solidFill>
                <a:latin typeface="ＤＦ特太ゴシック体" panose="020B0509000000000000" pitchFamily="49" charset="-128"/>
                <a:ea typeface="ＤＦ特太ゴシック体" panose="020B0509000000000000" pitchFamily="49" charset="-128"/>
              </a:rPr>
              <a:t>〇</a:t>
            </a:r>
            <a:r>
              <a:rPr lang="ja-JP" altLang="en-US" sz="1800" dirty="0">
                <a:solidFill>
                  <a:srgbClr val="00B0F0"/>
                </a:solidFill>
                <a:latin typeface="ＤＦ特太ゴシック体" panose="020B0509000000000000" pitchFamily="49" charset="-128"/>
                <a:ea typeface="ＤＦ特太ゴシック体" panose="020B0509000000000000" pitchFamily="49" charset="-128"/>
              </a:rPr>
              <a:t> </a:t>
            </a:r>
            <a:r>
              <a:rPr lang="ja-JP" altLang="en-US" sz="1800" dirty="0" smtClean="0">
                <a:solidFill>
                  <a:srgbClr val="00B0F0"/>
                </a:solidFill>
                <a:latin typeface="ＤＦ特太ゴシック体" panose="020B0509000000000000" pitchFamily="49" charset="-128"/>
                <a:ea typeface="ＤＦ特太ゴシック体" panose="020B0509000000000000" pitchFamily="49" charset="-128"/>
              </a:rPr>
              <a:t>堆肥の情報を確認しましょう。</a:t>
            </a:r>
            <a:endParaRPr lang="en-US" altLang="ja-JP" sz="1800" dirty="0" smtClean="0">
              <a:solidFill>
                <a:srgbClr val="00B0F0"/>
              </a:solidFill>
              <a:latin typeface="ＤＦ特太ゴシック体" panose="020B0509000000000000" pitchFamily="49" charset="-128"/>
              <a:ea typeface="ＤＦ特太ゴシック体" panose="020B0509000000000000" pitchFamily="49" charset="-128"/>
            </a:endParaRPr>
          </a:p>
        </p:txBody>
      </p:sp>
      <p:sp>
        <p:nvSpPr>
          <p:cNvPr id="38" name="テキスト ボックス 37"/>
          <p:cNvSpPr txBox="1"/>
          <p:nvPr/>
        </p:nvSpPr>
        <p:spPr>
          <a:xfrm>
            <a:off x="39350" y="8909727"/>
            <a:ext cx="6460144" cy="347999"/>
          </a:xfrm>
          <a:prstGeom prst="rect">
            <a:avLst/>
          </a:prstGeom>
          <a:noFill/>
        </p:spPr>
        <p:txBody>
          <a:bodyPr wrap="square" rtlCol="0">
            <a:spAutoFit/>
          </a:bodyPr>
          <a:lstStyle/>
          <a:p>
            <a:r>
              <a:rPr lang="ja-JP" altLang="en-US" sz="1800" dirty="0" smtClean="0">
                <a:solidFill>
                  <a:srgbClr val="00B0F0"/>
                </a:solidFill>
                <a:latin typeface="ＤＦ特太ゴシック体" panose="020B0509000000000000" pitchFamily="49" charset="-128"/>
                <a:ea typeface="ＤＦ特太ゴシック体" panose="020B0509000000000000" pitchFamily="49" charset="-128"/>
              </a:rPr>
              <a:t>〇</a:t>
            </a:r>
            <a:r>
              <a:rPr lang="ja-JP" altLang="en-US" sz="1800" dirty="0">
                <a:solidFill>
                  <a:srgbClr val="00B0F0"/>
                </a:solidFill>
                <a:latin typeface="ＤＦ特太ゴシック体" panose="020B0509000000000000" pitchFamily="49" charset="-128"/>
                <a:ea typeface="ＤＦ特太ゴシック体" panose="020B0509000000000000" pitchFamily="49" charset="-128"/>
              </a:rPr>
              <a:t> </a:t>
            </a:r>
            <a:r>
              <a:rPr lang="ja-JP" altLang="en-US" sz="1800" dirty="0" smtClean="0">
                <a:solidFill>
                  <a:srgbClr val="00B0F0"/>
                </a:solidFill>
                <a:latin typeface="ＤＦ特太ゴシック体" panose="020B0509000000000000" pitchFamily="49" charset="-128"/>
                <a:ea typeface="ＤＦ特太ゴシック体" panose="020B0509000000000000" pitchFamily="49" charset="-128"/>
              </a:rPr>
              <a:t>堆肥の施用量を遵守しましょう。</a:t>
            </a:r>
            <a:endParaRPr lang="en-US" altLang="ja-JP" sz="1800" dirty="0" smtClean="0">
              <a:solidFill>
                <a:srgbClr val="00B0F0"/>
              </a:solidFill>
              <a:latin typeface="ＤＦ特太ゴシック体" panose="020B0509000000000000" pitchFamily="49" charset="-128"/>
              <a:ea typeface="ＤＦ特太ゴシック体" panose="020B0509000000000000" pitchFamily="49" charset="-128"/>
            </a:endParaRPr>
          </a:p>
        </p:txBody>
      </p:sp>
      <p:sp>
        <p:nvSpPr>
          <p:cNvPr id="39" name="テキスト ボックス 38"/>
          <p:cNvSpPr txBox="1"/>
          <p:nvPr/>
        </p:nvSpPr>
        <p:spPr>
          <a:xfrm>
            <a:off x="199770" y="6061450"/>
            <a:ext cx="6629202" cy="1323439"/>
          </a:xfrm>
          <a:prstGeom prst="rect">
            <a:avLst/>
          </a:prstGeom>
          <a:noFill/>
        </p:spPr>
        <p:txBody>
          <a:bodyPr wrap="square" rtlCol="0">
            <a:spAutoFit/>
          </a:bodyPr>
          <a:lstStyle/>
          <a:p>
            <a:r>
              <a:rPr lang="ja-JP" altLang="en-US" sz="1600" dirty="0" smtClean="0">
                <a:solidFill>
                  <a:schemeClr val="bg2">
                    <a:lumMod val="25000"/>
                  </a:schemeClr>
                </a:solidFill>
                <a:latin typeface="+mn-ea"/>
              </a:rPr>
              <a:t>　</a:t>
            </a:r>
            <a:r>
              <a:rPr lang="ja-JP" altLang="en-US" sz="1600" b="1" dirty="0" smtClean="0">
                <a:solidFill>
                  <a:srgbClr val="FF0000"/>
                </a:solidFill>
                <a:latin typeface="+mn-ea"/>
              </a:rPr>
              <a:t>堆肥や培土を買うときは、</a:t>
            </a:r>
            <a:r>
              <a:rPr lang="ja-JP" altLang="en-US" sz="1600" dirty="0" smtClean="0">
                <a:latin typeface="+mn-ea"/>
              </a:rPr>
              <a:t>原材料に関する情報</a:t>
            </a:r>
            <a:r>
              <a:rPr lang="ja-JP" altLang="en-US" sz="1600" dirty="0" smtClean="0">
                <a:solidFill>
                  <a:schemeClr val="tx1">
                    <a:lumMod val="95000"/>
                    <a:lumOff val="5000"/>
                  </a:schemeClr>
                </a:solidFill>
                <a:latin typeface="+mn-ea"/>
              </a:rPr>
              <a:t>（家畜の種類や輸入飼料を給与している</a:t>
            </a:r>
            <a:r>
              <a:rPr lang="ja-JP" altLang="en-US" sz="1600" dirty="0">
                <a:solidFill>
                  <a:schemeClr val="tx1">
                    <a:lumMod val="95000"/>
                    <a:lumOff val="5000"/>
                  </a:schemeClr>
                </a:solidFill>
                <a:latin typeface="+mn-ea"/>
              </a:rPr>
              <a:t>かどうか</a:t>
            </a:r>
            <a:r>
              <a:rPr lang="ja-JP" altLang="en-US" sz="1600" dirty="0" smtClean="0">
                <a:solidFill>
                  <a:schemeClr val="tx1">
                    <a:lumMod val="95000"/>
                    <a:lumOff val="5000"/>
                  </a:schemeClr>
                </a:solidFill>
                <a:latin typeface="+mn-ea"/>
              </a:rPr>
              <a:t>等）</a:t>
            </a:r>
            <a:r>
              <a:rPr lang="ja-JP" altLang="en-US" sz="1600" dirty="0" smtClean="0">
                <a:latin typeface="+mn-ea"/>
              </a:rPr>
              <a:t>を必ず</a:t>
            </a:r>
            <a:r>
              <a:rPr lang="ja-JP" altLang="en-US" sz="1600" b="1" dirty="0" smtClean="0">
                <a:solidFill>
                  <a:srgbClr val="FF0000"/>
                </a:solidFill>
                <a:latin typeface="+mn-ea"/>
              </a:rPr>
              <a:t>提供元に確認</a:t>
            </a:r>
            <a:r>
              <a:rPr lang="en-US" altLang="ja-JP" sz="1200" dirty="0" smtClean="0">
                <a:latin typeface="+mn-ea"/>
              </a:rPr>
              <a:t>※</a:t>
            </a:r>
            <a:r>
              <a:rPr lang="ja-JP" altLang="en-US" sz="1200" dirty="0" smtClean="0">
                <a:latin typeface="+mn-ea"/>
              </a:rPr>
              <a:t>１</a:t>
            </a:r>
            <a:r>
              <a:rPr lang="ja-JP" altLang="en-US" sz="1600" dirty="0">
                <a:latin typeface="+mn-ea"/>
              </a:rPr>
              <a:t>し</a:t>
            </a:r>
            <a:r>
              <a:rPr lang="ja-JP" altLang="en-US" sz="1600" dirty="0" smtClean="0">
                <a:latin typeface="+mn-ea"/>
              </a:rPr>
              <a:t>、提供元が生物検定を行っている場合は、結果の提供を求めましょう。</a:t>
            </a:r>
            <a:endParaRPr lang="en-US" altLang="ja-JP" sz="1600" dirty="0" smtClean="0">
              <a:latin typeface="+mn-ea"/>
            </a:endParaRPr>
          </a:p>
          <a:p>
            <a:r>
              <a:rPr lang="ja-JP" altLang="en-US" sz="1600" dirty="0" smtClean="0">
                <a:latin typeface="+mn-ea"/>
              </a:rPr>
              <a:t>特に、</a:t>
            </a:r>
            <a:r>
              <a:rPr lang="ja-JP" altLang="en-US" sz="1600" b="1" dirty="0" smtClean="0">
                <a:solidFill>
                  <a:srgbClr val="FF0000"/>
                </a:solidFill>
                <a:latin typeface="+mn-ea"/>
              </a:rPr>
              <a:t>クロピラリドが作物生産に及ぼす影響が高まるおそれがあるとき</a:t>
            </a:r>
            <a:r>
              <a:rPr lang="en-US" altLang="ja-JP" sz="1200" dirty="0" smtClean="0">
                <a:latin typeface="+mn-ea"/>
              </a:rPr>
              <a:t>※</a:t>
            </a:r>
            <a:r>
              <a:rPr lang="ja-JP" altLang="en-US" sz="1200" dirty="0" smtClean="0">
                <a:latin typeface="+mn-ea"/>
              </a:rPr>
              <a:t>２</a:t>
            </a:r>
            <a:endParaRPr lang="en-US" altLang="ja-JP" sz="1200" dirty="0" smtClean="0">
              <a:latin typeface="+mn-ea"/>
            </a:endParaRPr>
          </a:p>
          <a:p>
            <a:r>
              <a:rPr lang="ja-JP" altLang="en-US" sz="1600" dirty="0" smtClean="0">
                <a:latin typeface="+mn-ea"/>
              </a:rPr>
              <a:t>には、</a:t>
            </a:r>
            <a:r>
              <a:rPr lang="ja-JP" altLang="en-US" sz="1600" b="1" dirty="0" smtClean="0">
                <a:solidFill>
                  <a:srgbClr val="FF0000"/>
                </a:solidFill>
                <a:latin typeface="+mn-ea"/>
              </a:rPr>
              <a:t>十分に注意</a:t>
            </a:r>
            <a:r>
              <a:rPr lang="ja-JP" altLang="en-US" sz="1600" dirty="0" smtClean="0">
                <a:latin typeface="+mn-ea"/>
              </a:rPr>
              <a:t>しましょう。</a:t>
            </a:r>
            <a:endParaRPr lang="en-US" altLang="ja-JP" sz="1600" dirty="0" smtClean="0">
              <a:latin typeface="+mn-ea"/>
            </a:endParaRPr>
          </a:p>
        </p:txBody>
      </p:sp>
      <p:sp>
        <p:nvSpPr>
          <p:cNvPr id="40" name="テキスト ボックス 39"/>
          <p:cNvSpPr txBox="1"/>
          <p:nvPr/>
        </p:nvSpPr>
        <p:spPr>
          <a:xfrm>
            <a:off x="148010" y="9176286"/>
            <a:ext cx="6692660" cy="550997"/>
          </a:xfrm>
          <a:prstGeom prst="rect">
            <a:avLst/>
          </a:prstGeom>
          <a:noFill/>
        </p:spPr>
        <p:txBody>
          <a:bodyPr wrap="square" rtlCol="0">
            <a:spAutoFit/>
          </a:bodyPr>
          <a:lstStyle/>
          <a:p>
            <a:r>
              <a:rPr lang="ja-JP" altLang="en-US" sz="1600" dirty="0">
                <a:solidFill>
                  <a:schemeClr val="bg2">
                    <a:lumMod val="25000"/>
                  </a:schemeClr>
                </a:solidFill>
                <a:latin typeface="HG丸ｺﾞｼｯｸM-PRO" panose="020F0600000000000000" pitchFamily="50" charset="-128"/>
                <a:ea typeface="HG丸ｺﾞｼｯｸM-PRO" panose="020F0600000000000000" pitchFamily="50" charset="-128"/>
              </a:rPr>
              <a:t> </a:t>
            </a:r>
            <a:r>
              <a:rPr lang="ja-JP" altLang="en-US" sz="1600" dirty="0" smtClean="0">
                <a:solidFill>
                  <a:schemeClr val="bg2">
                    <a:lumMod val="25000"/>
                  </a:schemeClr>
                </a:solidFill>
                <a:latin typeface="HG丸ｺﾞｼｯｸM-PRO" panose="020F0600000000000000" pitchFamily="50" charset="-128"/>
                <a:ea typeface="HG丸ｺﾞｼｯｸM-PRO" panose="020F0600000000000000" pitchFamily="50" charset="-128"/>
              </a:rPr>
              <a:t> </a:t>
            </a:r>
            <a:r>
              <a:rPr lang="ja-JP" altLang="en-US" sz="1600" dirty="0" smtClean="0">
                <a:latin typeface="+mn-ea"/>
              </a:rPr>
              <a:t>各都道府県の施肥基準等に即して</a:t>
            </a:r>
            <a:r>
              <a:rPr lang="ja-JP" altLang="en-US" sz="1600" b="1" dirty="0" smtClean="0">
                <a:solidFill>
                  <a:srgbClr val="FF0000"/>
                </a:solidFill>
                <a:latin typeface="+mn-ea"/>
              </a:rPr>
              <a:t>堆肥の施用量及び施用方法を適正に守りましょう</a:t>
            </a:r>
            <a:r>
              <a:rPr lang="ja-JP" altLang="en-US" sz="1600" dirty="0" smtClean="0">
                <a:solidFill>
                  <a:schemeClr val="bg2">
                    <a:lumMod val="25000"/>
                  </a:schemeClr>
                </a:solidFill>
                <a:latin typeface="+mn-ea"/>
              </a:rPr>
              <a:t>。</a:t>
            </a:r>
            <a:endParaRPr lang="en-US" altLang="ja-JP" sz="1600" dirty="0" smtClean="0">
              <a:solidFill>
                <a:schemeClr val="bg2">
                  <a:lumMod val="25000"/>
                </a:schemeClr>
              </a:solidFill>
              <a:latin typeface="+mn-ea"/>
            </a:endParaRPr>
          </a:p>
        </p:txBody>
      </p:sp>
      <p:sp>
        <p:nvSpPr>
          <p:cNvPr id="41" name="右矢印 40"/>
          <p:cNvSpPr/>
          <p:nvPr/>
        </p:nvSpPr>
        <p:spPr>
          <a:xfrm>
            <a:off x="141693" y="6148975"/>
            <a:ext cx="134585" cy="148006"/>
          </a:xfrm>
          <a:prstGeom prst="rightArrow">
            <a:avLst/>
          </a:prstGeom>
          <a:gradFill flip="none" rotWithShape="1">
            <a:gsLst>
              <a:gs pos="0">
                <a:srgbClr val="FF9900"/>
              </a:gs>
              <a:gs pos="100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2" name="右矢印 41"/>
          <p:cNvSpPr/>
          <p:nvPr/>
        </p:nvSpPr>
        <p:spPr>
          <a:xfrm>
            <a:off x="139207" y="9277141"/>
            <a:ext cx="134585" cy="148006"/>
          </a:xfrm>
          <a:prstGeom prst="rightArrow">
            <a:avLst/>
          </a:prstGeom>
          <a:gradFill flip="none" rotWithShape="1">
            <a:gsLst>
              <a:gs pos="0">
                <a:srgbClr val="FF9900"/>
              </a:gs>
              <a:gs pos="100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3" name="テキスト ボックス 42"/>
          <p:cNvSpPr txBox="1"/>
          <p:nvPr/>
        </p:nvSpPr>
        <p:spPr>
          <a:xfrm>
            <a:off x="206499" y="8723859"/>
            <a:ext cx="6444757" cy="261610"/>
          </a:xfrm>
          <a:prstGeom prst="rect">
            <a:avLst/>
          </a:prstGeom>
          <a:noFill/>
        </p:spPr>
        <p:txBody>
          <a:bodyPr wrap="square" rtlCol="0">
            <a:spAutoFit/>
          </a:bodyPr>
          <a:lstStyle/>
          <a:p>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生物検定の方法については</a:t>
            </a:r>
            <a:r>
              <a:rPr lang="en-US" altLang="ja-JP" sz="1100" dirty="0" smtClean="0">
                <a:latin typeface="HG丸ｺﾞｼｯｸM-PRO" panose="020F0600000000000000" pitchFamily="50" charset="-128"/>
                <a:ea typeface="HG丸ｺﾞｼｯｸM-PRO" panose="020F0600000000000000" pitchFamily="50" charset="-128"/>
              </a:rPr>
              <a:t>2</a:t>
            </a:r>
            <a:r>
              <a:rPr lang="ja-JP" altLang="en-US" sz="1100" dirty="0" smtClean="0">
                <a:latin typeface="HG丸ｺﾞｼｯｸM-PRO" panose="020F0600000000000000" pitchFamily="50" charset="-128"/>
                <a:ea typeface="HG丸ｺﾞｼｯｸM-PRO" panose="020F0600000000000000" pitchFamily="50" charset="-128"/>
              </a:rPr>
              <a:t>～３ページをご参照ください。</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44962" y="5612249"/>
            <a:ext cx="6732000" cy="4104000"/>
          </a:xfrm>
          <a:prstGeom prst="roundRect">
            <a:avLst>
              <a:gd name="adj" fmla="val 5177"/>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45" name="テキスト ボックス 44"/>
          <p:cNvSpPr txBox="1"/>
          <p:nvPr/>
        </p:nvSpPr>
        <p:spPr>
          <a:xfrm>
            <a:off x="193956" y="5467141"/>
            <a:ext cx="4131901" cy="321744"/>
          </a:xfrm>
          <a:prstGeom prst="rect">
            <a:avLst/>
          </a:prstGeom>
          <a:solidFill>
            <a:srgbClr val="FDE787"/>
          </a:solidFill>
          <a:ln w="12700" cap="rnd">
            <a:solidFill>
              <a:srgbClr val="FF9900"/>
            </a:solidFill>
          </a:ln>
        </p:spPr>
        <p:txBody>
          <a:bodyPr wrap="square" rtlCol="0" anchor="ctr">
            <a:spAutoFit/>
          </a:bodyPr>
          <a:lstStyle/>
          <a:p>
            <a:r>
              <a:rPr lang="ja-JP" altLang="en-US" sz="1600" b="1" dirty="0" smtClean="0">
                <a:solidFill>
                  <a:srgbClr val="FF9933"/>
                </a:solidFill>
              </a:rPr>
              <a:t>  </a:t>
            </a:r>
            <a:r>
              <a:rPr lang="ja-JP" altLang="en-US" sz="1600" b="1" dirty="0" smtClean="0">
                <a:solidFill>
                  <a:srgbClr val="FF6600"/>
                </a:solidFill>
              </a:rPr>
              <a:t>被害を未然に防止するために</a:t>
            </a:r>
            <a:endParaRPr lang="en-US" altLang="ja-JP" sz="1600" b="1" dirty="0">
              <a:solidFill>
                <a:srgbClr val="FF6600"/>
              </a:solidFill>
            </a:endParaRPr>
          </a:p>
        </p:txBody>
      </p:sp>
      <p:sp>
        <p:nvSpPr>
          <p:cNvPr id="34" name="テキスト ボックス 33"/>
          <p:cNvSpPr txBox="1"/>
          <p:nvPr/>
        </p:nvSpPr>
        <p:spPr>
          <a:xfrm>
            <a:off x="193956" y="7286136"/>
            <a:ext cx="6624000" cy="413698"/>
          </a:xfrm>
          <a:prstGeom prst="rect">
            <a:avLst/>
          </a:prstGeom>
          <a:noFill/>
        </p:spPr>
        <p:txBody>
          <a:bodyPr wrap="square" rtlCol="0">
            <a:spAutoFit/>
          </a:bodyPr>
          <a:lstStyle/>
          <a:p>
            <a:pPr marL="449263" indent="-449263"/>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１</a:t>
            </a: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畜産農家、堆肥及び培土の製造・</a:t>
            </a:r>
            <a:r>
              <a:rPr lang="ja-JP" altLang="en-US" sz="1100" dirty="0">
                <a:latin typeface="HG丸ｺﾞｼｯｸM-PRO" panose="020F0600000000000000" pitchFamily="50" charset="-128"/>
                <a:ea typeface="HG丸ｺﾞｼｯｸM-PRO" panose="020F0600000000000000" pitchFamily="50" charset="-128"/>
              </a:rPr>
              <a:t>販売業者に対し、販売の際には当該情報を必ず伝達するよう指導しています</a:t>
            </a:r>
            <a:r>
              <a:rPr lang="ja-JP" altLang="en-US" sz="1100" dirty="0" smtClean="0">
                <a:latin typeface="HG丸ｺﾞｼｯｸM-PRO" panose="020F0600000000000000" pitchFamily="50" charset="-128"/>
                <a:ea typeface="HG丸ｺﾞｼｯｸM-PRO" panose="020F0600000000000000" pitchFamily="50" charset="-128"/>
              </a:rPr>
              <a:t>。</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193956" y="7623192"/>
            <a:ext cx="6624000" cy="413698"/>
          </a:xfrm>
          <a:prstGeom prst="rect">
            <a:avLst/>
          </a:prstGeom>
          <a:noFill/>
        </p:spPr>
        <p:txBody>
          <a:bodyPr wrap="square" rtlCol="0">
            <a:spAutoFit/>
          </a:bodyPr>
          <a:lstStyle/>
          <a:p>
            <a:pPr marL="449263" indent="-449263"/>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２</a:t>
            </a:r>
            <a:r>
              <a:rPr lang="ja-JP" altLang="en-US" sz="1100" dirty="0">
                <a:latin typeface="HG丸ｺﾞｼｯｸM-PRO" panose="020F0600000000000000" pitchFamily="50" charset="-128"/>
                <a:ea typeface="HG丸ｺﾞｼｯｸM-PRO" panose="020F0600000000000000" pitchFamily="50" charset="-128"/>
              </a:rPr>
              <a:t>　堆肥の購入先を切り替えた場合、堆肥の購入先から「</a:t>
            </a:r>
            <a:r>
              <a:rPr lang="ja-JP" altLang="en-US" sz="1100" dirty="0" smtClean="0">
                <a:latin typeface="HG丸ｺﾞｼｯｸM-PRO" panose="020F0600000000000000" pitchFamily="50" charset="-128"/>
                <a:ea typeface="HG丸ｺﾞｼｯｸM-PRO" panose="020F0600000000000000" pitchFamily="50" charset="-128"/>
              </a:rPr>
              <a:t>輸入飼料</a:t>
            </a:r>
            <a:r>
              <a:rPr lang="ja-JP" altLang="en-US" sz="1100" dirty="0">
                <a:latin typeface="HG丸ｺﾞｼｯｸM-PRO" panose="020F0600000000000000" pitchFamily="50" charset="-128"/>
                <a:ea typeface="HG丸ｺﾞｼｯｸM-PRO" panose="020F0600000000000000" pitchFamily="50" charset="-128"/>
              </a:rPr>
              <a:t>の購入先を切り替えた</a:t>
            </a:r>
            <a:r>
              <a:rPr lang="ja-JP" altLang="en-US" sz="1100" dirty="0" smtClean="0">
                <a:latin typeface="HG丸ｺﾞｼｯｸM-PRO" panose="020F0600000000000000" pitchFamily="50" charset="-128"/>
                <a:ea typeface="HG丸ｺﾞｼｯｸM-PRO" panose="020F0600000000000000" pitchFamily="50" charset="-128"/>
              </a:rPr>
              <a:t>」といった</a:t>
            </a:r>
            <a:r>
              <a:rPr lang="ja-JP" altLang="en-US" sz="1100" dirty="0">
                <a:latin typeface="HG丸ｺﾞｼｯｸM-PRO" panose="020F0600000000000000" pitchFamily="50" charset="-128"/>
                <a:ea typeface="HG丸ｺﾞｼｯｸM-PRO" panose="020F0600000000000000" pitchFamily="50" charset="-128"/>
              </a:rPr>
              <a:t>連絡があった場合、堆肥散布量を増やす場合、作物の品目・品種を変える場合</a:t>
            </a:r>
            <a:r>
              <a:rPr lang="ja-JP" altLang="en-US" sz="1100" dirty="0" smtClean="0">
                <a:latin typeface="HG丸ｺﾞｼｯｸM-PRO" panose="020F0600000000000000" pitchFamily="50" charset="-128"/>
                <a:ea typeface="HG丸ｺﾞｼｯｸM-PRO" panose="020F0600000000000000" pitchFamily="50" charset="-128"/>
              </a:rPr>
              <a:t>など</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36" name="右矢印 35"/>
          <p:cNvSpPr/>
          <p:nvPr/>
        </p:nvSpPr>
        <p:spPr>
          <a:xfrm>
            <a:off x="164348" y="8070614"/>
            <a:ext cx="134585" cy="150813"/>
          </a:xfrm>
          <a:prstGeom prst="rightArrow">
            <a:avLst/>
          </a:prstGeom>
          <a:gradFill flip="none" rotWithShape="1">
            <a:gsLst>
              <a:gs pos="0">
                <a:srgbClr val="FF9900"/>
              </a:gs>
              <a:gs pos="100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6" name="テキスト ボックス 45"/>
          <p:cNvSpPr txBox="1"/>
          <p:nvPr/>
        </p:nvSpPr>
        <p:spPr>
          <a:xfrm>
            <a:off x="3138152" y="9677400"/>
            <a:ext cx="356188" cy="276999"/>
          </a:xfrm>
          <a:prstGeom prst="rect">
            <a:avLst/>
          </a:prstGeom>
          <a:noFill/>
        </p:spPr>
        <p:txBody>
          <a:bodyPr wrap="none" rtlCol="0">
            <a:spAutoFit/>
          </a:bodyPr>
          <a:lstStyle/>
          <a:p>
            <a:r>
              <a:rPr kumimoji="1" lang="en-US" altLang="ja-JP" sz="1200" dirty="0" smtClean="0"/>
              <a:t>-1-</a:t>
            </a:r>
            <a:endParaRPr kumimoji="1" lang="ja-JP" altLang="en-US" sz="1200" dirty="0"/>
          </a:p>
        </p:txBody>
      </p:sp>
      <p:sp>
        <p:nvSpPr>
          <p:cNvPr id="47" name="テキスト ボックス 46"/>
          <p:cNvSpPr txBox="1"/>
          <p:nvPr/>
        </p:nvSpPr>
        <p:spPr>
          <a:xfrm>
            <a:off x="199769" y="7978802"/>
            <a:ext cx="6588000" cy="830997"/>
          </a:xfrm>
          <a:prstGeom prst="rect">
            <a:avLst/>
          </a:prstGeom>
          <a:noFill/>
        </p:spPr>
        <p:txBody>
          <a:bodyPr wrap="square" rtlCol="0">
            <a:spAutoFit/>
          </a:bodyPr>
          <a:lstStyle/>
          <a:p>
            <a:r>
              <a:rPr lang="ja-JP" altLang="en-US" sz="1600" dirty="0" smtClean="0">
                <a:latin typeface="+mn-ea"/>
              </a:rPr>
              <a:t>  生育障害が出ないことが確認できないときは、生物検定</a:t>
            </a:r>
            <a:r>
              <a:rPr lang="en-US" altLang="ja-JP" sz="1200" dirty="0" smtClean="0">
                <a:latin typeface="+mn-ea"/>
              </a:rPr>
              <a:t>※</a:t>
            </a:r>
            <a:r>
              <a:rPr lang="ja-JP" altLang="en-US" sz="1600" dirty="0" smtClean="0">
                <a:latin typeface="+mn-ea"/>
              </a:rPr>
              <a:t>によって、生育障害のおそれがないことを確認して堆肥や培土を使用しましょう。あるいは、耐性の強いイネ科作物や露地栽培の</a:t>
            </a:r>
            <a:r>
              <a:rPr lang="ja-JP" altLang="en-US" sz="1600" dirty="0" err="1" smtClean="0">
                <a:latin typeface="+mn-ea"/>
              </a:rPr>
              <a:t>ほ</a:t>
            </a:r>
            <a:r>
              <a:rPr lang="ja-JP" altLang="en-US" sz="1600" dirty="0" smtClean="0">
                <a:latin typeface="+mn-ea"/>
              </a:rPr>
              <a:t>場に施用しましょう。</a:t>
            </a:r>
            <a:endParaRPr kumimoji="1" lang="en-US" altLang="ja-JP" sz="1200" dirty="0" smtClean="0">
              <a:latin typeface="+mn-ea"/>
            </a:endParaRPr>
          </a:p>
        </p:txBody>
      </p:sp>
    </p:spTree>
    <p:extLst>
      <p:ext uri="{BB962C8B-B14F-4D97-AF65-F5344CB8AC3E}">
        <p14:creationId xmlns:p14="http://schemas.microsoft.com/office/powerpoint/2010/main" val="166081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0550" y="232030"/>
            <a:ext cx="6670293" cy="559833"/>
          </a:xfrm>
          <a:prstGeom prst="rect">
            <a:avLst/>
          </a:prstGeom>
          <a:solidFill>
            <a:schemeClr val="accent6">
              <a:lumMod val="40000"/>
              <a:lumOff val="60000"/>
            </a:schemeClr>
          </a:solidFill>
        </p:spPr>
        <p:txBody>
          <a:bodyPr wrap="square" rtlCol="0">
            <a:spAutoFit/>
          </a:bodyPr>
          <a:lstStyle/>
          <a:p>
            <a:pPr algn="ctr"/>
            <a:r>
              <a:rPr lang="ja-JP" altLang="en-US" sz="3038" dirty="0"/>
              <a:t>～生物</a:t>
            </a:r>
            <a:r>
              <a:rPr lang="ja-JP" altLang="en-US" sz="3038" dirty="0" smtClean="0"/>
              <a:t>検定の</a:t>
            </a:r>
            <a:r>
              <a:rPr lang="ja-JP" altLang="en-US" sz="3038" dirty="0" smtClean="0">
                <a:solidFill>
                  <a:schemeClr val="tx1">
                    <a:lumMod val="95000"/>
                    <a:lumOff val="5000"/>
                  </a:schemeClr>
                </a:solidFill>
              </a:rPr>
              <a:t>方法</a:t>
            </a:r>
            <a:r>
              <a:rPr lang="ja-JP" altLang="en-US" sz="3038" dirty="0" smtClean="0"/>
              <a:t>～</a:t>
            </a:r>
            <a:endParaRPr lang="ja-JP" altLang="en-US" sz="3038" dirty="0"/>
          </a:p>
        </p:txBody>
      </p:sp>
      <p:sp>
        <p:nvSpPr>
          <p:cNvPr id="5" name="テキスト ボックス 4"/>
          <p:cNvSpPr txBox="1"/>
          <p:nvPr/>
        </p:nvSpPr>
        <p:spPr>
          <a:xfrm>
            <a:off x="192233" y="899290"/>
            <a:ext cx="6471891" cy="646331"/>
          </a:xfrm>
          <a:prstGeom prst="rect">
            <a:avLst/>
          </a:prstGeom>
          <a:noFill/>
        </p:spPr>
        <p:txBody>
          <a:bodyPr wrap="square" rtlCol="0">
            <a:spAutoFit/>
          </a:bodyPr>
          <a:lstStyle/>
          <a:p>
            <a:r>
              <a:rPr lang="ja-JP" altLang="en-US" sz="1800" dirty="0">
                <a:latin typeface="+mn-ea"/>
              </a:rPr>
              <a:t>堆肥中に含まれるクロピラリドにより</a:t>
            </a:r>
            <a:r>
              <a:rPr lang="ja-JP" altLang="en-US" sz="1800" dirty="0" smtClean="0">
                <a:latin typeface="+mn-ea"/>
              </a:rPr>
              <a:t>、</a:t>
            </a:r>
            <a:r>
              <a:rPr lang="ja-JP" altLang="en-US" sz="1800" dirty="0" smtClean="0">
                <a:solidFill>
                  <a:schemeClr val="tx1">
                    <a:lumMod val="95000"/>
                    <a:lumOff val="5000"/>
                  </a:schemeClr>
                </a:solidFill>
                <a:latin typeface="+mn-ea"/>
              </a:rPr>
              <a:t>作物</a:t>
            </a:r>
            <a:r>
              <a:rPr lang="ja-JP" altLang="en-US" sz="1800" dirty="0" smtClean="0">
                <a:latin typeface="+mn-ea"/>
              </a:rPr>
              <a:t>の</a:t>
            </a:r>
            <a:r>
              <a:rPr lang="ja-JP" altLang="en-US" sz="1800" dirty="0">
                <a:latin typeface="+mn-ea"/>
              </a:rPr>
              <a:t>生育障害を引き起こすか否かを確認するために、生物検定を実施してください。</a:t>
            </a:r>
          </a:p>
        </p:txBody>
      </p:sp>
      <p:sp>
        <p:nvSpPr>
          <p:cNvPr id="6" name="正方形/長方形 5"/>
          <p:cNvSpPr/>
          <p:nvPr/>
        </p:nvSpPr>
        <p:spPr>
          <a:xfrm>
            <a:off x="80551" y="228600"/>
            <a:ext cx="6670293" cy="9448800"/>
          </a:xfrm>
          <a:prstGeom prst="rect">
            <a:avLst/>
          </a:prstGeom>
          <a:noFill/>
          <a:ln w="6032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12" name="テキスト ボックス 11"/>
          <p:cNvSpPr txBox="1"/>
          <p:nvPr/>
        </p:nvSpPr>
        <p:spPr>
          <a:xfrm>
            <a:off x="80551" y="1657530"/>
            <a:ext cx="6670293" cy="369332"/>
          </a:xfrm>
          <a:prstGeom prst="rect">
            <a:avLst/>
          </a:prstGeom>
          <a:solidFill>
            <a:schemeClr val="tx1"/>
          </a:solidFill>
        </p:spPr>
        <p:txBody>
          <a:bodyPr wrap="square" rtlCol="0">
            <a:spAutoFit/>
          </a:bodyPr>
          <a:lstStyle/>
          <a:p>
            <a:r>
              <a:rPr lang="ja-JP" altLang="en-US" sz="1800" b="1" dirty="0">
                <a:solidFill>
                  <a:schemeClr val="bg1"/>
                </a:solidFill>
              </a:rPr>
              <a:t>＜サヤエンドウを用いた生物検定方法＞</a:t>
            </a:r>
          </a:p>
        </p:txBody>
      </p:sp>
      <p:pic>
        <p:nvPicPr>
          <p:cNvPr id="15" name="図 14"/>
          <p:cNvPicPr>
            <a:picLocks noChangeAspect="1"/>
          </p:cNvPicPr>
          <p:nvPr/>
        </p:nvPicPr>
        <p:blipFill>
          <a:blip r:embed="rId2"/>
          <a:stretch>
            <a:fillRect/>
          </a:stretch>
        </p:blipFill>
        <p:spPr>
          <a:xfrm>
            <a:off x="2431117" y="3130949"/>
            <a:ext cx="599636" cy="346668"/>
          </a:xfrm>
          <a:prstGeom prst="rect">
            <a:avLst/>
          </a:prstGeom>
        </p:spPr>
      </p:pic>
      <p:pic>
        <p:nvPicPr>
          <p:cNvPr id="19" name="図 18"/>
          <p:cNvPicPr>
            <a:picLocks noChangeAspect="1"/>
          </p:cNvPicPr>
          <p:nvPr/>
        </p:nvPicPr>
        <p:blipFill>
          <a:blip r:embed="rId3"/>
          <a:stretch>
            <a:fillRect/>
          </a:stretch>
        </p:blipFill>
        <p:spPr>
          <a:xfrm>
            <a:off x="2400879" y="3920236"/>
            <a:ext cx="611089" cy="539200"/>
          </a:xfrm>
          <a:prstGeom prst="rect">
            <a:avLst/>
          </a:prstGeom>
        </p:spPr>
      </p:pic>
      <p:pic>
        <p:nvPicPr>
          <p:cNvPr id="21" name="図 20"/>
          <p:cNvPicPr>
            <a:picLocks noChangeAspect="1"/>
          </p:cNvPicPr>
          <p:nvPr/>
        </p:nvPicPr>
        <p:blipFill>
          <a:blip r:embed="rId4"/>
          <a:stretch>
            <a:fillRect/>
          </a:stretch>
        </p:blipFill>
        <p:spPr>
          <a:xfrm>
            <a:off x="1366993" y="4639407"/>
            <a:ext cx="1617558" cy="487561"/>
          </a:xfrm>
          <a:prstGeom prst="rect">
            <a:avLst/>
          </a:prstGeom>
        </p:spPr>
      </p:pic>
      <p:cxnSp>
        <p:nvCxnSpPr>
          <p:cNvPr id="25" name="直線矢印コネクタ 24"/>
          <p:cNvCxnSpPr/>
          <p:nvPr/>
        </p:nvCxnSpPr>
        <p:spPr>
          <a:xfrm flipH="1">
            <a:off x="2431118" y="4398085"/>
            <a:ext cx="140824" cy="404693"/>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720877" y="3558733"/>
            <a:ext cx="886781" cy="438582"/>
          </a:xfrm>
          <a:prstGeom prst="rect">
            <a:avLst/>
          </a:prstGeom>
          <a:noFill/>
        </p:spPr>
        <p:txBody>
          <a:bodyPr wrap="none" rtlCol="0">
            <a:spAutoFit/>
          </a:bodyPr>
          <a:lstStyle/>
          <a:p>
            <a:r>
              <a:rPr lang="ja-JP" altLang="en-US" sz="1125" dirty="0"/>
              <a:t>砕いた堆肥</a:t>
            </a:r>
            <a:endParaRPr lang="en-US" altLang="ja-JP" sz="1125" dirty="0"/>
          </a:p>
          <a:p>
            <a:r>
              <a:rPr lang="en-US" altLang="ja-JP" sz="1125" dirty="0"/>
              <a:t>100mL</a:t>
            </a:r>
            <a:endParaRPr lang="ja-JP" altLang="en-US" sz="1125" dirty="0"/>
          </a:p>
        </p:txBody>
      </p:sp>
      <p:cxnSp>
        <p:nvCxnSpPr>
          <p:cNvPr id="29" name="直線矢印コネクタ 28"/>
          <p:cNvCxnSpPr>
            <a:endCxn id="19" idx="0"/>
          </p:cNvCxnSpPr>
          <p:nvPr/>
        </p:nvCxnSpPr>
        <p:spPr>
          <a:xfrm flipH="1">
            <a:off x="2706423" y="3586952"/>
            <a:ext cx="5726" cy="333284"/>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592191" y="4130843"/>
            <a:ext cx="934871" cy="300082"/>
          </a:xfrm>
          <a:prstGeom prst="rect">
            <a:avLst/>
          </a:prstGeom>
          <a:noFill/>
        </p:spPr>
        <p:txBody>
          <a:bodyPr wrap="none" rtlCol="0">
            <a:spAutoFit/>
          </a:bodyPr>
          <a:lstStyle/>
          <a:p>
            <a:r>
              <a:rPr lang="ja-JP" altLang="en-US" sz="1350" b="1" dirty="0">
                <a:solidFill>
                  <a:srgbClr val="FF0000"/>
                </a:solidFill>
              </a:rPr>
              <a:t>よく混ぜる</a:t>
            </a:r>
          </a:p>
        </p:txBody>
      </p:sp>
      <p:pic>
        <p:nvPicPr>
          <p:cNvPr id="34" name="図 33"/>
          <p:cNvPicPr>
            <a:picLocks noChangeAspect="1"/>
          </p:cNvPicPr>
          <p:nvPr/>
        </p:nvPicPr>
        <p:blipFill>
          <a:blip r:embed="rId5"/>
          <a:stretch>
            <a:fillRect/>
          </a:stretch>
        </p:blipFill>
        <p:spPr>
          <a:xfrm>
            <a:off x="1828391" y="5444946"/>
            <a:ext cx="675084" cy="653653"/>
          </a:xfrm>
          <a:prstGeom prst="rect">
            <a:avLst/>
          </a:prstGeom>
        </p:spPr>
      </p:pic>
      <p:sp>
        <p:nvSpPr>
          <p:cNvPr id="35" name="テキスト ボックス 34"/>
          <p:cNvSpPr txBox="1"/>
          <p:nvPr/>
        </p:nvSpPr>
        <p:spPr>
          <a:xfrm>
            <a:off x="2194354" y="5133310"/>
            <a:ext cx="1109599" cy="300082"/>
          </a:xfrm>
          <a:prstGeom prst="rect">
            <a:avLst/>
          </a:prstGeom>
          <a:noFill/>
        </p:spPr>
        <p:txBody>
          <a:bodyPr wrap="none" rtlCol="0">
            <a:spAutoFit/>
          </a:bodyPr>
          <a:lstStyle/>
          <a:p>
            <a:r>
              <a:rPr lang="ja-JP" altLang="en-US" sz="1350" dirty="0"/>
              <a:t>カップに移す</a:t>
            </a:r>
          </a:p>
        </p:txBody>
      </p:sp>
      <p:sp>
        <p:nvSpPr>
          <p:cNvPr id="36" name="テキスト ボックス 35"/>
          <p:cNvSpPr txBox="1"/>
          <p:nvPr/>
        </p:nvSpPr>
        <p:spPr>
          <a:xfrm>
            <a:off x="490269" y="5621234"/>
            <a:ext cx="1173203" cy="507831"/>
          </a:xfrm>
          <a:prstGeom prst="rect">
            <a:avLst/>
          </a:prstGeom>
          <a:noFill/>
        </p:spPr>
        <p:txBody>
          <a:bodyPr wrap="square" rtlCol="0">
            <a:spAutoFit/>
          </a:bodyPr>
          <a:lstStyle/>
          <a:p>
            <a:r>
              <a:rPr lang="ja-JP" altLang="en-US" sz="1350" b="1" dirty="0">
                <a:solidFill>
                  <a:srgbClr val="FF0000"/>
                </a:solidFill>
              </a:rPr>
              <a:t>２箇所に２粒ずつ播種</a:t>
            </a:r>
          </a:p>
        </p:txBody>
      </p:sp>
      <p:pic>
        <p:nvPicPr>
          <p:cNvPr id="37" name="図 36"/>
          <p:cNvPicPr>
            <a:picLocks noChangeAspect="1"/>
          </p:cNvPicPr>
          <p:nvPr/>
        </p:nvPicPr>
        <p:blipFill>
          <a:blip r:embed="rId6"/>
          <a:stretch>
            <a:fillRect/>
          </a:stretch>
        </p:blipFill>
        <p:spPr>
          <a:xfrm>
            <a:off x="1878032" y="6594078"/>
            <a:ext cx="653653" cy="857250"/>
          </a:xfrm>
          <a:prstGeom prst="rect">
            <a:avLst/>
          </a:prstGeom>
        </p:spPr>
      </p:pic>
      <p:sp>
        <p:nvSpPr>
          <p:cNvPr id="40" name="テキスト ボックス 39"/>
          <p:cNvSpPr txBox="1"/>
          <p:nvPr/>
        </p:nvSpPr>
        <p:spPr>
          <a:xfrm>
            <a:off x="532433" y="6660398"/>
            <a:ext cx="1088277" cy="715581"/>
          </a:xfrm>
          <a:prstGeom prst="rect">
            <a:avLst/>
          </a:prstGeom>
          <a:noFill/>
        </p:spPr>
        <p:txBody>
          <a:bodyPr wrap="square" rtlCol="0">
            <a:spAutoFit/>
          </a:bodyPr>
          <a:lstStyle/>
          <a:p>
            <a:r>
              <a:rPr lang="ja-JP" altLang="en-US" sz="1350" b="1" dirty="0">
                <a:solidFill>
                  <a:srgbClr val="FF0000"/>
                </a:solidFill>
              </a:rPr>
              <a:t>間引いて</a:t>
            </a:r>
            <a:endParaRPr lang="en-US" altLang="ja-JP" sz="1350" b="1" dirty="0">
              <a:solidFill>
                <a:srgbClr val="FF0000"/>
              </a:solidFill>
            </a:endParaRPr>
          </a:p>
          <a:p>
            <a:r>
              <a:rPr lang="ja-JP" altLang="en-US" sz="1350" b="1" dirty="0">
                <a:solidFill>
                  <a:srgbClr val="FF0000"/>
                </a:solidFill>
              </a:rPr>
              <a:t>２本仕立てに</a:t>
            </a:r>
          </a:p>
        </p:txBody>
      </p:sp>
      <p:sp>
        <p:nvSpPr>
          <p:cNvPr id="7" name="テキスト ボックス 6"/>
          <p:cNvSpPr txBox="1"/>
          <p:nvPr/>
        </p:nvSpPr>
        <p:spPr>
          <a:xfrm>
            <a:off x="3726827" y="2828128"/>
            <a:ext cx="2671844" cy="507831"/>
          </a:xfrm>
          <a:prstGeom prst="rect">
            <a:avLst/>
          </a:prstGeom>
          <a:noFill/>
        </p:spPr>
        <p:txBody>
          <a:bodyPr wrap="square" rtlCol="0">
            <a:spAutoFit/>
          </a:bodyPr>
          <a:lstStyle/>
          <a:p>
            <a:r>
              <a:rPr lang="ja-JP" altLang="en-US" sz="1350" b="1" dirty="0">
                <a:latin typeface="+mn-ea"/>
              </a:rPr>
              <a:t>堆肥をできるだけ細かく砕きます。（均一に混合するため。）</a:t>
            </a:r>
            <a:endParaRPr lang="en-US" altLang="ja-JP" sz="1350" b="1" dirty="0">
              <a:latin typeface="+mn-ea"/>
            </a:endParaRPr>
          </a:p>
        </p:txBody>
      </p:sp>
      <p:sp>
        <p:nvSpPr>
          <p:cNvPr id="8" name="テキスト ボックス 7"/>
          <p:cNvSpPr txBox="1"/>
          <p:nvPr/>
        </p:nvSpPr>
        <p:spPr>
          <a:xfrm>
            <a:off x="3771964" y="3659542"/>
            <a:ext cx="2738570" cy="1425455"/>
          </a:xfrm>
          <a:prstGeom prst="rect">
            <a:avLst/>
          </a:prstGeom>
          <a:noFill/>
        </p:spPr>
        <p:txBody>
          <a:bodyPr wrap="square" rtlCol="0">
            <a:spAutoFit/>
          </a:bodyPr>
          <a:lstStyle/>
          <a:p>
            <a:r>
              <a:rPr lang="ja-JP" altLang="en-US" sz="1350" b="1" dirty="0">
                <a:latin typeface="+mn-ea"/>
              </a:rPr>
              <a:t>堆肥</a:t>
            </a:r>
            <a:r>
              <a:rPr lang="en-US" altLang="ja-JP" sz="1350" b="1" dirty="0">
                <a:latin typeface="+mn-ea"/>
              </a:rPr>
              <a:t>100mL</a:t>
            </a:r>
            <a:r>
              <a:rPr lang="ja-JP" altLang="en-US" sz="1350" b="1" dirty="0" err="1">
                <a:latin typeface="+mn-ea"/>
              </a:rPr>
              <a:t>と培</a:t>
            </a:r>
            <a:r>
              <a:rPr lang="ja-JP" altLang="en-US" sz="1350" b="1" dirty="0">
                <a:latin typeface="+mn-ea"/>
              </a:rPr>
              <a:t>土</a:t>
            </a:r>
            <a:r>
              <a:rPr lang="en-US" altLang="ja-JP" sz="1350" b="1" dirty="0">
                <a:latin typeface="+mn-ea"/>
              </a:rPr>
              <a:t>500mL</a:t>
            </a:r>
            <a:r>
              <a:rPr lang="ja-JP" altLang="en-US" sz="1350" b="1" dirty="0">
                <a:latin typeface="+mn-ea"/>
              </a:rPr>
              <a:t>をそれぞれ量り取り、別容器内で均一に混合してカップに入れます。</a:t>
            </a:r>
            <a:endParaRPr lang="en-US" altLang="ja-JP" sz="1350" b="1" dirty="0">
              <a:latin typeface="+mn-ea"/>
            </a:endParaRPr>
          </a:p>
          <a:p>
            <a:endParaRPr lang="en-US" altLang="ja-JP" sz="563" b="1" dirty="0">
              <a:latin typeface="+mn-ea"/>
            </a:endParaRPr>
          </a:p>
          <a:p>
            <a:r>
              <a:rPr lang="ja-JP" altLang="en-US" sz="1350" b="1" dirty="0">
                <a:latin typeface="+mn-ea"/>
              </a:rPr>
              <a:t>　それとは別に比較対象として、堆肥を混ぜない培土のみを</a:t>
            </a:r>
            <a:r>
              <a:rPr lang="en-US" altLang="ja-JP" sz="1350" b="1" dirty="0">
                <a:latin typeface="+mn-ea"/>
              </a:rPr>
              <a:t>600mL</a:t>
            </a:r>
            <a:r>
              <a:rPr lang="ja-JP" altLang="en-US" sz="1350" b="1" dirty="0">
                <a:latin typeface="+mn-ea"/>
              </a:rPr>
              <a:t>いれたカップを準備します。　</a:t>
            </a:r>
          </a:p>
        </p:txBody>
      </p:sp>
      <p:sp>
        <p:nvSpPr>
          <p:cNvPr id="9" name="テキスト ボックス 8"/>
          <p:cNvSpPr txBox="1"/>
          <p:nvPr/>
        </p:nvSpPr>
        <p:spPr>
          <a:xfrm>
            <a:off x="3664445" y="5415027"/>
            <a:ext cx="2913595" cy="715581"/>
          </a:xfrm>
          <a:prstGeom prst="rect">
            <a:avLst/>
          </a:prstGeom>
          <a:noFill/>
        </p:spPr>
        <p:txBody>
          <a:bodyPr wrap="square" rtlCol="0">
            <a:spAutoFit/>
          </a:bodyPr>
          <a:lstStyle/>
          <a:p>
            <a:r>
              <a:rPr lang="ja-JP" altLang="en-US" sz="1350" b="1" dirty="0">
                <a:latin typeface="+mn-ea"/>
              </a:rPr>
              <a:t>サヤエンドウの種子を２粒ずつ２か所にまき、</a:t>
            </a:r>
            <a:r>
              <a:rPr lang="en-US" altLang="ja-JP" sz="1350" b="1" dirty="0">
                <a:latin typeface="+mn-ea"/>
              </a:rPr>
              <a:t>1cm</a:t>
            </a:r>
            <a:r>
              <a:rPr lang="ja-JP" altLang="en-US" sz="1350" b="1" dirty="0">
                <a:latin typeface="+mn-ea"/>
              </a:rPr>
              <a:t>程度覆土をして、</a:t>
            </a:r>
            <a:r>
              <a:rPr lang="en-US" altLang="ja-JP" sz="1350" b="1" dirty="0">
                <a:latin typeface="+mn-ea"/>
              </a:rPr>
              <a:t>100mL</a:t>
            </a:r>
            <a:r>
              <a:rPr lang="ja-JP" altLang="en-US" sz="1350" b="1" dirty="0">
                <a:latin typeface="+mn-ea"/>
              </a:rPr>
              <a:t>程度ゆっくり水をやります。</a:t>
            </a:r>
          </a:p>
        </p:txBody>
      </p:sp>
      <p:sp>
        <p:nvSpPr>
          <p:cNvPr id="10" name="テキスト ボックス 9"/>
          <p:cNvSpPr txBox="1"/>
          <p:nvPr/>
        </p:nvSpPr>
        <p:spPr>
          <a:xfrm>
            <a:off x="3703815" y="6496710"/>
            <a:ext cx="2828050" cy="507831"/>
          </a:xfrm>
          <a:prstGeom prst="rect">
            <a:avLst/>
          </a:prstGeom>
          <a:noFill/>
        </p:spPr>
        <p:txBody>
          <a:bodyPr wrap="square" rtlCol="0">
            <a:spAutoFit/>
          </a:bodyPr>
          <a:lstStyle/>
          <a:p>
            <a:r>
              <a:rPr lang="ja-JP" altLang="en-US" sz="1350" b="1" dirty="0">
                <a:latin typeface="+mn-ea"/>
              </a:rPr>
              <a:t>芽が出たら、間引きを行い、２本仕立てとします。</a:t>
            </a:r>
            <a:endParaRPr lang="en-US" altLang="ja-JP" sz="1350" b="1" dirty="0">
              <a:latin typeface="+mn-ea"/>
            </a:endParaRPr>
          </a:p>
        </p:txBody>
      </p:sp>
      <p:sp>
        <p:nvSpPr>
          <p:cNvPr id="11" name="テキスト ボックス 10"/>
          <p:cNvSpPr txBox="1"/>
          <p:nvPr/>
        </p:nvSpPr>
        <p:spPr>
          <a:xfrm>
            <a:off x="3783576" y="8714657"/>
            <a:ext cx="2769821" cy="715581"/>
          </a:xfrm>
          <a:prstGeom prst="rect">
            <a:avLst/>
          </a:prstGeom>
          <a:noFill/>
        </p:spPr>
        <p:txBody>
          <a:bodyPr wrap="square" rtlCol="0">
            <a:spAutoFit/>
          </a:bodyPr>
          <a:lstStyle/>
          <a:p>
            <a:r>
              <a:rPr lang="ja-JP" altLang="en-US" sz="1350" b="1" dirty="0"/>
              <a:t>比較対象のカップのサヤエンドウの第５葉が完全に展開したら判定を行います。</a:t>
            </a:r>
          </a:p>
        </p:txBody>
      </p:sp>
      <p:sp>
        <p:nvSpPr>
          <p:cNvPr id="13" name="テキスト ボックス 12"/>
          <p:cNvSpPr txBox="1"/>
          <p:nvPr/>
        </p:nvSpPr>
        <p:spPr>
          <a:xfrm>
            <a:off x="3639447" y="7199381"/>
            <a:ext cx="2894719" cy="1338828"/>
          </a:xfrm>
          <a:prstGeom prst="rect">
            <a:avLst/>
          </a:prstGeom>
          <a:noFill/>
        </p:spPr>
        <p:txBody>
          <a:bodyPr wrap="square" rtlCol="0">
            <a:spAutoFit/>
          </a:bodyPr>
          <a:lstStyle/>
          <a:p>
            <a:r>
              <a:rPr lang="ja-JP" altLang="en-US" sz="1350" b="1" dirty="0">
                <a:latin typeface="+mn-ea"/>
              </a:rPr>
              <a:t>　平均気温</a:t>
            </a:r>
            <a:r>
              <a:rPr lang="en-US" altLang="ja-JP" sz="1350" b="1" dirty="0">
                <a:latin typeface="+mn-ea"/>
              </a:rPr>
              <a:t>20</a:t>
            </a:r>
            <a:r>
              <a:rPr lang="ja-JP" altLang="en-US" sz="1350" b="1" dirty="0">
                <a:latin typeface="+mn-ea"/>
              </a:rPr>
              <a:t>～</a:t>
            </a:r>
            <a:r>
              <a:rPr lang="en-US" altLang="ja-JP" sz="1350" b="1" dirty="0">
                <a:latin typeface="+mn-ea"/>
              </a:rPr>
              <a:t>25</a:t>
            </a:r>
            <a:r>
              <a:rPr lang="ja-JP" altLang="en-US" sz="1350" b="1" dirty="0">
                <a:latin typeface="+mn-ea"/>
              </a:rPr>
              <a:t>℃となるような日当たりが良く雨の当たらない場所に置きます。乾燥させないように作物の生育に応じて、適宜水をやります。</a:t>
            </a:r>
            <a:endParaRPr lang="en-US" altLang="ja-JP" sz="1350" b="1" dirty="0">
              <a:latin typeface="+mn-ea"/>
            </a:endParaRPr>
          </a:p>
          <a:p>
            <a:r>
              <a:rPr lang="ja-JP" altLang="en-US" sz="1350" b="1" dirty="0">
                <a:latin typeface="+mn-ea"/>
              </a:rPr>
              <a:t>底穴がないので、過湿にならないように注意してください。</a:t>
            </a:r>
            <a:endParaRPr lang="en-US" altLang="ja-JP" sz="1350" b="1" dirty="0">
              <a:latin typeface="+mn-ea"/>
            </a:endParaRPr>
          </a:p>
        </p:txBody>
      </p:sp>
      <p:pic>
        <p:nvPicPr>
          <p:cNvPr id="14" name="図 13"/>
          <p:cNvPicPr>
            <a:picLocks noChangeAspect="1"/>
          </p:cNvPicPr>
          <p:nvPr/>
        </p:nvPicPr>
        <p:blipFill>
          <a:blip r:embed="rId7"/>
          <a:stretch>
            <a:fillRect/>
          </a:stretch>
        </p:blipFill>
        <p:spPr>
          <a:xfrm>
            <a:off x="1340590" y="2978580"/>
            <a:ext cx="682585" cy="547611"/>
          </a:xfrm>
          <a:prstGeom prst="rect">
            <a:avLst/>
          </a:prstGeom>
        </p:spPr>
      </p:pic>
      <p:pic>
        <p:nvPicPr>
          <p:cNvPr id="20" name="図 19"/>
          <p:cNvPicPr>
            <a:picLocks noChangeAspect="1"/>
          </p:cNvPicPr>
          <p:nvPr/>
        </p:nvPicPr>
        <p:blipFill>
          <a:blip r:embed="rId3"/>
          <a:stretch>
            <a:fillRect/>
          </a:stretch>
        </p:blipFill>
        <p:spPr>
          <a:xfrm>
            <a:off x="722755" y="3824849"/>
            <a:ext cx="959864" cy="826022"/>
          </a:xfrm>
          <a:prstGeom prst="rect">
            <a:avLst/>
          </a:prstGeom>
        </p:spPr>
      </p:pic>
      <p:cxnSp>
        <p:nvCxnSpPr>
          <p:cNvPr id="24" name="直線矢印コネクタ 23"/>
          <p:cNvCxnSpPr/>
          <p:nvPr/>
        </p:nvCxnSpPr>
        <p:spPr>
          <a:xfrm>
            <a:off x="1541430" y="4422444"/>
            <a:ext cx="275344" cy="393058"/>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891195" y="3988848"/>
            <a:ext cx="582211" cy="438582"/>
          </a:xfrm>
          <a:prstGeom prst="rect">
            <a:avLst/>
          </a:prstGeom>
          <a:noFill/>
        </p:spPr>
        <p:txBody>
          <a:bodyPr wrap="none" rtlCol="0">
            <a:spAutoFit/>
          </a:bodyPr>
          <a:lstStyle/>
          <a:p>
            <a:r>
              <a:rPr lang="ja-JP" altLang="en-US" sz="1125" dirty="0"/>
              <a:t>培土</a:t>
            </a:r>
            <a:endParaRPr lang="en-US" altLang="ja-JP" sz="1125" dirty="0"/>
          </a:p>
          <a:p>
            <a:r>
              <a:rPr lang="en-US" altLang="ja-JP" sz="1125" dirty="0"/>
              <a:t>500mL</a:t>
            </a:r>
            <a:endParaRPr lang="ja-JP" altLang="en-US" sz="1125" dirty="0"/>
          </a:p>
        </p:txBody>
      </p:sp>
      <p:cxnSp>
        <p:nvCxnSpPr>
          <p:cNvPr id="32" name="直線矢印コネクタ 31"/>
          <p:cNvCxnSpPr/>
          <p:nvPr/>
        </p:nvCxnSpPr>
        <p:spPr>
          <a:xfrm>
            <a:off x="2154406" y="5046166"/>
            <a:ext cx="2785" cy="490118"/>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166771" y="6137744"/>
            <a:ext cx="6521" cy="448248"/>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2194354" y="7557288"/>
            <a:ext cx="5717" cy="783679"/>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545851" y="7706002"/>
            <a:ext cx="1225454" cy="507831"/>
          </a:xfrm>
          <a:prstGeom prst="rect">
            <a:avLst/>
          </a:prstGeom>
          <a:noFill/>
        </p:spPr>
        <p:txBody>
          <a:bodyPr wrap="square" rtlCol="0">
            <a:spAutoFit/>
          </a:bodyPr>
          <a:lstStyle/>
          <a:p>
            <a:r>
              <a:rPr lang="ja-JP" altLang="en-US" sz="1350" b="1" dirty="0">
                <a:solidFill>
                  <a:srgbClr val="FF0000"/>
                </a:solidFill>
              </a:rPr>
              <a:t>３週間程度</a:t>
            </a:r>
            <a:endParaRPr lang="en-US" altLang="ja-JP" sz="1350" b="1" dirty="0">
              <a:solidFill>
                <a:srgbClr val="FF0000"/>
              </a:solidFill>
            </a:endParaRPr>
          </a:p>
          <a:p>
            <a:r>
              <a:rPr lang="ja-JP" altLang="en-US" sz="1350" b="1" dirty="0">
                <a:solidFill>
                  <a:srgbClr val="FF0000"/>
                </a:solidFill>
              </a:rPr>
              <a:t>の栽培管理</a:t>
            </a:r>
          </a:p>
        </p:txBody>
      </p:sp>
      <p:pic>
        <p:nvPicPr>
          <p:cNvPr id="46" name="図 45"/>
          <p:cNvPicPr>
            <a:picLocks noChangeAspect="1"/>
          </p:cNvPicPr>
          <p:nvPr/>
        </p:nvPicPr>
        <p:blipFill>
          <a:blip r:embed="rId8"/>
          <a:stretch>
            <a:fillRect/>
          </a:stretch>
        </p:blipFill>
        <p:spPr>
          <a:xfrm>
            <a:off x="1996565" y="8379101"/>
            <a:ext cx="717947" cy="1056977"/>
          </a:xfrm>
          <a:prstGeom prst="rect">
            <a:avLst/>
          </a:prstGeom>
        </p:spPr>
      </p:pic>
      <p:sp>
        <p:nvSpPr>
          <p:cNvPr id="17" name="テキスト ボックス 16"/>
          <p:cNvSpPr txBox="1"/>
          <p:nvPr/>
        </p:nvSpPr>
        <p:spPr>
          <a:xfrm>
            <a:off x="127461" y="2064029"/>
            <a:ext cx="6536663" cy="507831"/>
          </a:xfrm>
          <a:prstGeom prst="rect">
            <a:avLst/>
          </a:prstGeom>
          <a:noFill/>
        </p:spPr>
        <p:txBody>
          <a:bodyPr wrap="square" rtlCol="0">
            <a:spAutoFit/>
          </a:bodyPr>
          <a:lstStyle/>
          <a:p>
            <a:r>
              <a:rPr lang="ja-JP" altLang="en-US" sz="1350" b="1" dirty="0">
                <a:latin typeface="+mn-ea"/>
              </a:rPr>
              <a:t>○準備するもの：堆肥、培土、カップ（底</a:t>
            </a:r>
            <a:r>
              <a:rPr lang="ja-JP" altLang="en-US" sz="1350" b="1" dirty="0" smtClean="0">
                <a:latin typeface="+mn-ea"/>
              </a:rPr>
              <a:t>穴のないもの）、</a:t>
            </a:r>
            <a:endParaRPr lang="en-US" altLang="ja-JP" sz="1350" b="1" dirty="0" smtClean="0">
              <a:latin typeface="+mn-ea"/>
            </a:endParaRPr>
          </a:p>
          <a:p>
            <a:r>
              <a:rPr lang="en-US" altLang="ja-JP" sz="1350" b="1" dirty="0">
                <a:latin typeface="+mn-ea"/>
              </a:rPr>
              <a:t> </a:t>
            </a:r>
            <a:r>
              <a:rPr lang="en-US" altLang="ja-JP" sz="1350" b="1" dirty="0" smtClean="0">
                <a:latin typeface="+mn-ea"/>
              </a:rPr>
              <a:t>                      </a:t>
            </a:r>
            <a:r>
              <a:rPr lang="ja-JP" altLang="en-US" sz="1350" b="1" dirty="0" smtClean="0">
                <a:latin typeface="+mn-ea"/>
              </a:rPr>
              <a:t>サヤエンドウ</a:t>
            </a:r>
            <a:r>
              <a:rPr lang="ja-JP" altLang="en-US" sz="1350" b="1" dirty="0">
                <a:latin typeface="+mn-ea"/>
              </a:rPr>
              <a:t>の種（ 「あずみ野</a:t>
            </a:r>
            <a:r>
              <a:rPr lang="en-US" altLang="ja-JP" sz="1350" b="1" dirty="0">
                <a:latin typeface="+mn-ea"/>
              </a:rPr>
              <a:t>30</a:t>
            </a:r>
            <a:r>
              <a:rPr lang="ja-JP" altLang="en-US" sz="1350" b="1" dirty="0" smtClean="0">
                <a:latin typeface="+mn-ea"/>
              </a:rPr>
              <a:t>日絹莢</a:t>
            </a:r>
            <a:r>
              <a:rPr lang="en-US" altLang="ja-JP" sz="1350" b="1" dirty="0" smtClean="0">
                <a:latin typeface="+mn-ea"/>
              </a:rPr>
              <a:t>PM</a:t>
            </a:r>
            <a:r>
              <a:rPr lang="en-US" altLang="ja-JP" sz="1350" b="1" dirty="0">
                <a:latin typeface="+mn-ea"/>
              </a:rPr>
              <a:t>R</a:t>
            </a:r>
            <a:r>
              <a:rPr lang="ja-JP" altLang="en-US" sz="1350" b="1" dirty="0" smtClean="0">
                <a:latin typeface="+mn-ea"/>
              </a:rPr>
              <a:t>」</a:t>
            </a:r>
            <a:r>
              <a:rPr lang="ja-JP" altLang="en-US" sz="1350" b="1" dirty="0">
                <a:latin typeface="+mn-ea"/>
              </a:rPr>
              <a:t>また</a:t>
            </a:r>
            <a:r>
              <a:rPr lang="ja-JP" altLang="en-US" sz="1350" b="1" dirty="0" smtClean="0">
                <a:latin typeface="+mn-ea"/>
              </a:rPr>
              <a:t>は </a:t>
            </a:r>
            <a:r>
              <a:rPr lang="ja-JP" altLang="en-US" sz="1350" b="1" dirty="0">
                <a:latin typeface="+mn-ea"/>
              </a:rPr>
              <a:t>「兵庫絹莢」）</a:t>
            </a:r>
          </a:p>
        </p:txBody>
      </p:sp>
      <p:sp>
        <p:nvSpPr>
          <p:cNvPr id="18" name="正方形/長方形 17"/>
          <p:cNvSpPr/>
          <p:nvPr/>
        </p:nvSpPr>
        <p:spPr>
          <a:xfrm>
            <a:off x="184323" y="2707510"/>
            <a:ext cx="1762021" cy="300082"/>
          </a:xfrm>
          <a:prstGeom prst="rect">
            <a:avLst/>
          </a:prstGeom>
        </p:spPr>
        <p:txBody>
          <a:bodyPr wrap="none">
            <a:spAutoFit/>
          </a:bodyPr>
          <a:lstStyle/>
          <a:p>
            <a:r>
              <a:rPr lang="ja-JP" altLang="en-US" sz="1350" b="1" u="sng" dirty="0"/>
              <a:t>１．サンプルの前処理</a:t>
            </a:r>
            <a:endParaRPr lang="en-US" altLang="ja-JP" sz="1350" b="1" u="sng" dirty="0"/>
          </a:p>
        </p:txBody>
      </p:sp>
      <p:sp>
        <p:nvSpPr>
          <p:cNvPr id="22" name="正方形/長方形 21"/>
          <p:cNvSpPr/>
          <p:nvPr/>
        </p:nvSpPr>
        <p:spPr>
          <a:xfrm>
            <a:off x="240056" y="3487317"/>
            <a:ext cx="1244251" cy="300082"/>
          </a:xfrm>
          <a:prstGeom prst="rect">
            <a:avLst/>
          </a:prstGeom>
        </p:spPr>
        <p:txBody>
          <a:bodyPr wrap="none">
            <a:spAutoFit/>
          </a:bodyPr>
          <a:lstStyle/>
          <a:p>
            <a:r>
              <a:rPr lang="ja-JP" altLang="en-US" sz="1350" b="1" u="sng" dirty="0"/>
              <a:t>２．培土と混合</a:t>
            </a:r>
            <a:endParaRPr lang="en-US" altLang="ja-JP" sz="1350" b="1" u="sng" dirty="0"/>
          </a:p>
        </p:txBody>
      </p:sp>
      <p:sp>
        <p:nvSpPr>
          <p:cNvPr id="23" name="正方形/長方形 22"/>
          <p:cNvSpPr/>
          <p:nvPr/>
        </p:nvSpPr>
        <p:spPr>
          <a:xfrm>
            <a:off x="256662" y="5369492"/>
            <a:ext cx="764953" cy="300082"/>
          </a:xfrm>
          <a:prstGeom prst="rect">
            <a:avLst/>
          </a:prstGeom>
        </p:spPr>
        <p:txBody>
          <a:bodyPr wrap="none">
            <a:spAutoFit/>
          </a:bodyPr>
          <a:lstStyle/>
          <a:p>
            <a:r>
              <a:rPr lang="ja-JP" altLang="en-US" sz="1350" b="1" u="sng" dirty="0"/>
              <a:t>３．播種</a:t>
            </a:r>
            <a:endParaRPr lang="en-US" altLang="ja-JP" sz="1350" b="1" u="sng" dirty="0"/>
          </a:p>
        </p:txBody>
      </p:sp>
      <p:sp>
        <p:nvSpPr>
          <p:cNvPr id="26" name="正方形/長方形 25"/>
          <p:cNvSpPr/>
          <p:nvPr/>
        </p:nvSpPr>
        <p:spPr>
          <a:xfrm>
            <a:off x="278882" y="6405030"/>
            <a:ext cx="912429" cy="300082"/>
          </a:xfrm>
          <a:prstGeom prst="rect">
            <a:avLst/>
          </a:prstGeom>
        </p:spPr>
        <p:txBody>
          <a:bodyPr wrap="none">
            <a:spAutoFit/>
          </a:bodyPr>
          <a:lstStyle/>
          <a:p>
            <a:r>
              <a:rPr lang="ja-JP" altLang="en-US" sz="1350" b="1" u="sng" dirty="0"/>
              <a:t>４．間引き</a:t>
            </a:r>
            <a:endParaRPr lang="en-US" altLang="ja-JP" sz="1350" b="1" u="sng" dirty="0"/>
          </a:p>
        </p:txBody>
      </p:sp>
      <p:sp>
        <p:nvSpPr>
          <p:cNvPr id="27" name="正方形/長方形 26"/>
          <p:cNvSpPr/>
          <p:nvPr/>
        </p:nvSpPr>
        <p:spPr>
          <a:xfrm>
            <a:off x="260737" y="7379576"/>
            <a:ext cx="1111202" cy="300082"/>
          </a:xfrm>
          <a:prstGeom prst="rect">
            <a:avLst/>
          </a:prstGeom>
        </p:spPr>
        <p:txBody>
          <a:bodyPr wrap="none">
            <a:spAutoFit/>
          </a:bodyPr>
          <a:lstStyle/>
          <a:p>
            <a:r>
              <a:rPr lang="ja-JP" altLang="en-US" sz="1350" b="1" u="sng" dirty="0"/>
              <a:t>５．栽培管理</a:t>
            </a:r>
            <a:endParaRPr lang="en-US" altLang="ja-JP" sz="1350" b="1" u="sng" dirty="0"/>
          </a:p>
        </p:txBody>
      </p:sp>
      <p:sp>
        <p:nvSpPr>
          <p:cNvPr id="33" name="正方形/長方形 32"/>
          <p:cNvSpPr/>
          <p:nvPr/>
        </p:nvSpPr>
        <p:spPr>
          <a:xfrm>
            <a:off x="262447" y="8458968"/>
            <a:ext cx="764953" cy="715581"/>
          </a:xfrm>
          <a:prstGeom prst="rect">
            <a:avLst/>
          </a:prstGeom>
        </p:spPr>
        <p:txBody>
          <a:bodyPr wrap="none">
            <a:spAutoFit/>
          </a:bodyPr>
          <a:lstStyle/>
          <a:p>
            <a:r>
              <a:rPr lang="ja-JP" altLang="en-US" sz="1350" b="1" u="sng" dirty="0">
                <a:latin typeface="+mn-ea"/>
              </a:rPr>
              <a:t>６．判定</a:t>
            </a:r>
            <a:endParaRPr lang="en-US" altLang="ja-JP" sz="1350" b="1" u="sng" dirty="0">
              <a:latin typeface="+mn-ea"/>
            </a:endParaRPr>
          </a:p>
          <a:p>
            <a:endParaRPr lang="en-US" altLang="ja-JP" sz="1350" b="1" dirty="0" smtClean="0">
              <a:solidFill>
                <a:srgbClr val="FF0000"/>
              </a:solidFill>
            </a:endParaRPr>
          </a:p>
          <a:p>
            <a:endParaRPr lang="en-US" altLang="ja-JP" sz="1350" b="1" u="sng" dirty="0">
              <a:latin typeface="+mn-ea"/>
            </a:endParaRPr>
          </a:p>
        </p:txBody>
      </p:sp>
      <p:sp>
        <p:nvSpPr>
          <p:cNvPr id="41" name="角丸四角形吹き出し 40"/>
          <p:cNvSpPr/>
          <p:nvPr/>
        </p:nvSpPr>
        <p:spPr>
          <a:xfrm>
            <a:off x="3683320" y="2780907"/>
            <a:ext cx="2884484" cy="590919"/>
          </a:xfrm>
          <a:prstGeom prst="wedgeRoundRectCallout">
            <a:avLst>
              <a:gd name="adj1" fmla="val -71964"/>
              <a:gd name="adj2" fmla="val 2690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5" dirty="0">
              <a:latin typeface="+mn-ea"/>
            </a:endParaRPr>
          </a:p>
        </p:txBody>
      </p:sp>
      <p:sp>
        <p:nvSpPr>
          <p:cNvPr id="48" name="角丸四角形吹き出し 47"/>
          <p:cNvSpPr/>
          <p:nvPr/>
        </p:nvSpPr>
        <p:spPr>
          <a:xfrm>
            <a:off x="3683320" y="3580873"/>
            <a:ext cx="2879138" cy="1612688"/>
          </a:xfrm>
          <a:prstGeom prst="wedgeRoundRectCallout">
            <a:avLst>
              <a:gd name="adj1" fmla="val -80586"/>
              <a:gd name="adj2" fmla="val 291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49" name="角丸四角形吹き出し 48"/>
          <p:cNvSpPr/>
          <p:nvPr/>
        </p:nvSpPr>
        <p:spPr>
          <a:xfrm>
            <a:off x="3664445" y="5339213"/>
            <a:ext cx="2933136" cy="947131"/>
          </a:xfrm>
          <a:prstGeom prst="wedgeRoundRectCallout">
            <a:avLst>
              <a:gd name="adj1" fmla="val -85628"/>
              <a:gd name="adj2" fmla="val -1561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50" name="角丸四角形吹き出し 49"/>
          <p:cNvSpPr/>
          <p:nvPr/>
        </p:nvSpPr>
        <p:spPr>
          <a:xfrm>
            <a:off x="3683320" y="6464346"/>
            <a:ext cx="2943544" cy="534304"/>
          </a:xfrm>
          <a:prstGeom prst="wedgeRoundRectCallout">
            <a:avLst>
              <a:gd name="adj1" fmla="val -90163"/>
              <a:gd name="adj2" fmla="val 3324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51" name="角丸四角形吹き出し 50"/>
          <p:cNvSpPr/>
          <p:nvPr/>
        </p:nvSpPr>
        <p:spPr>
          <a:xfrm>
            <a:off x="3630702" y="7144302"/>
            <a:ext cx="2981079" cy="1395186"/>
          </a:xfrm>
          <a:prstGeom prst="wedgeRoundRectCallout">
            <a:avLst>
              <a:gd name="adj1" fmla="val -95286"/>
              <a:gd name="adj2" fmla="val 71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52" name="角丸四角形吹き出し 51"/>
          <p:cNvSpPr/>
          <p:nvPr/>
        </p:nvSpPr>
        <p:spPr>
          <a:xfrm>
            <a:off x="3683320" y="8692808"/>
            <a:ext cx="2980804" cy="781403"/>
          </a:xfrm>
          <a:prstGeom prst="wedgeRoundRectCallout">
            <a:avLst>
              <a:gd name="adj1" fmla="val -83739"/>
              <a:gd name="adj2" fmla="val -2166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dirty="0"/>
          </a:p>
        </p:txBody>
      </p:sp>
      <p:sp>
        <p:nvSpPr>
          <p:cNvPr id="53" name="テキスト ボックス 52"/>
          <p:cNvSpPr txBox="1"/>
          <p:nvPr/>
        </p:nvSpPr>
        <p:spPr>
          <a:xfrm>
            <a:off x="2173292" y="2820116"/>
            <a:ext cx="1404552" cy="300082"/>
          </a:xfrm>
          <a:prstGeom prst="rect">
            <a:avLst/>
          </a:prstGeom>
          <a:noFill/>
        </p:spPr>
        <p:txBody>
          <a:bodyPr wrap="none" rtlCol="0">
            <a:spAutoFit/>
          </a:bodyPr>
          <a:lstStyle/>
          <a:p>
            <a:r>
              <a:rPr lang="ja-JP" altLang="en-US" sz="1350" b="1" dirty="0">
                <a:solidFill>
                  <a:srgbClr val="FF0000"/>
                </a:solidFill>
              </a:rPr>
              <a:t>堆肥を細かく砕く</a:t>
            </a:r>
          </a:p>
        </p:txBody>
      </p:sp>
      <p:sp>
        <p:nvSpPr>
          <p:cNvPr id="57" name="下カーブ矢印 56"/>
          <p:cNvSpPr/>
          <p:nvPr/>
        </p:nvSpPr>
        <p:spPr>
          <a:xfrm rot="5400000">
            <a:off x="2258009" y="4753534"/>
            <a:ext cx="238423" cy="252509"/>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solidFill>
                <a:schemeClr val="tx1"/>
              </a:solidFill>
            </a:endParaRPr>
          </a:p>
        </p:txBody>
      </p:sp>
      <p:sp>
        <p:nvSpPr>
          <p:cNvPr id="58" name="下カーブ矢印 57"/>
          <p:cNvSpPr/>
          <p:nvPr/>
        </p:nvSpPr>
        <p:spPr>
          <a:xfrm rot="16786054">
            <a:off x="1817323" y="4711851"/>
            <a:ext cx="239533" cy="272225"/>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solidFill>
                <a:schemeClr val="tx1"/>
              </a:solidFill>
            </a:endParaRPr>
          </a:p>
        </p:txBody>
      </p:sp>
      <p:sp>
        <p:nvSpPr>
          <p:cNvPr id="59" name="テキスト ボックス 58"/>
          <p:cNvSpPr txBox="1"/>
          <p:nvPr/>
        </p:nvSpPr>
        <p:spPr>
          <a:xfrm>
            <a:off x="1835391" y="4377890"/>
            <a:ext cx="582211" cy="265457"/>
          </a:xfrm>
          <a:prstGeom prst="rect">
            <a:avLst/>
          </a:prstGeom>
          <a:noFill/>
        </p:spPr>
        <p:txBody>
          <a:bodyPr wrap="none" rtlCol="0">
            <a:spAutoFit/>
          </a:bodyPr>
          <a:lstStyle/>
          <a:p>
            <a:r>
              <a:rPr lang="en-US" altLang="ja-JP" sz="1125" dirty="0"/>
              <a:t>600mL</a:t>
            </a:r>
            <a:endParaRPr lang="ja-JP" altLang="en-US" sz="1125" dirty="0"/>
          </a:p>
        </p:txBody>
      </p:sp>
      <p:sp>
        <p:nvSpPr>
          <p:cNvPr id="16" name="右矢印 15"/>
          <p:cNvSpPr/>
          <p:nvPr/>
        </p:nvSpPr>
        <p:spPr>
          <a:xfrm>
            <a:off x="2025562" y="3018809"/>
            <a:ext cx="384647" cy="51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61" name="テキスト ボックス 60"/>
          <p:cNvSpPr txBox="1"/>
          <p:nvPr/>
        </p:nvSpPr>
        <p:spPr>
          <a:xfrm>
            <a:off x="3138152" y="9677400"/>
            <a:ext cx="356188" cy="276999"/>
          </a:xfrm>
          <a:prstGeom prst="rect">
            <a:avLst/>
          </a:prstGeom>
          <a:noFill/>
        </p:spPr>
        <p:txBody>
          <a:bodyPr wrap="none" rtlCol="0">
            <a:spAutoFit/>
          </a:bodyPr>
          <a:lstStyle/>
          <a:p>
            <a:r>
              <a:rPr kumimoji="1" lang="en-US" altLang="ja-JP" sz="1200" dirty="0" smtClean="0"/>
              <a:t>-2-</a:t>
            </a:r>
            <a:endParaRPr kumimoji="1" lang="ja-JP" altLang="en-US" sz="1200" dirty="0"/>
          </a:p>
        </p:txBody>
      </p:sp>
      <p:sp>
        <p:nvSpPr>
          <p:cNvPr id="3" name="正方形/長方形 2"/>
          <p:cNvSpPr/>
          <p:nvPr/>
        </p:nvSpPr>
        <p:spPr>
          <a:xfrm>
            <a:off x="269653" y="8794993"/>
            <a:ext cx="1879286" cy="507831"/>
          </a:xfrm>
          <a:prstGeom prst="rect">
            <a:avLst/>
          </a:prstGeom>
        </p:spPr>
        <p:txBody>
          <a:bodyPr wrap="square">
            <a:spAutoFit/>
          </a:bodyPr>
          <a:lstStyle/>
          <a:p>
            <a:r>
              <a:rPr lang="ja-JP" altLang="en-US" sz="1350" b="1" dirty="0">
                <a:solidFill>
                  <a:srgbClr val="FF0000"/>
                </a:solidFill>
              </a:rPr>
              <a:t>第５葉展開時に判定</a:t>
            </a:r>
          </a:p>
          <a:p>
            <a:r>
              <a:rPr lang="ja-JP" altLang="en-US" sz="1350" b="1" u="sng" dirty="0">
                <a:latin typeface="+mn-ea"/>
              </a:rPr>
              <a:t>（播種から３週間程度）</a:t>
            </a:r>
            <a:endParaRPr lang="en-US" altLang="ja-JP" sz="1350" b="1" u="sng" dirty="0">
              <a:latin typeface="+mn-ea"/>
            </a:endParaRPr>
          </a:p>
        </p:txBody>
      </p:sp>
    </p:spTree>
    <p:extLst>
      <p:ext uri="{BB962C8B-B14F-4D97-AF65-F5344CB8AC3E}">
        <p14:creationId xmlns:p14="http://schemas.microsoft.com/office/powerpoint/2010/main" val="21406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240090" y="7201418"/>
            <a:ext cx="6446883" cy="71550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pic>
        <p:nvPicPr>
          <p:cNvPr id="3" name="図 2"/>
          <p:cNvPicPr>
            <a:picLocks noChangeAspect="1"/>
          </p:cNvPicPr>
          <p:nvPr/>
        </p:nvPicPr>
        <p:blipFill>
          <a:blip r:embed="rId3"/>
          <a:stretch>
            <a:fillRect/>
          </a:stretch>
        </p:blipFill>
        <p:spPr>
          <a:xfrm rot="16200000">
            <a:off x="271955" y="2108212"/>
            <a:ext cx="1257576" cy="907480"/>
          </a:xfrm>
          <a:prstGeom prst="rect">
            <a:avLst/>
          </a:prstGeom>
        </p:spPr>
      </p:pic>
      <p:pic>
        <p:nvPicPr>
          <p:cNvPr id="4" name="図 3"/>
          <p:cNvPicPr>
            <a:picLocks noChangeAspect="1"/>
          </p:cNvPicPr>
          <p:nvPr/>
        </p:nvPicPr>
        <p:blipFill>
          <a:blip r:embed="rId4"/>
          <a:stretch>
            <a:fillRect/>
          </a:stretch>
        </p:blipFill>
        <p:spPr>
          <a:xfrm rot="16200000">
            <a:off x="1316081" y="2105112"/>
            <a:ext cx="1253710" cy="907480"/>
          </a:xfrm>
          <a:prstGeom prst="rect">
            <a:avLst/>
          </a:prstGeom>
        </p:spPr>
      </p:pic>
      <p:pic>
        <p:nvPicPr>
          <p:cNvPr id="5" name="図 4"/>
          <p:cNvPicPr>
            <a:picLocks noChangeAspect="1"/>
          </p:cNvPicPr>
          <p:nvPr/>
        </p:nvPicPr>
        <p:blipFill>
          <a:blip r:embed="rId5"/>
          <a:stretch>
            <a:fillRect/>
          </a:stretch>
        </p:blipFill>
        <p:spPr>
          <a:xfrm rot="16200000">
            <a:off x="2324013" y="2112069"/>
            <a:ext cx="1257576" cy="907480"/>
          </a:xfrm>
          <a:prstGeom prst="rect">
            <a:avLst/>
          </a:prstGeom>
        </p:spPr>
      </p:pic>
      <p:pic>
        <p:nvPicPr>
          <p:cNvPr id="6" name="図 5"/>
          <p:cNvPicPr>
            <a:picLocks noChangeAspect="1"/>
          </p:cNvPicPr>
          <p:nvPr/>
        </p:nvPicPr>
        <p:blipFill>
          <a:blip r:embed="rId6"/>
          <a:stretch>
            <a:fillRect/>
          </a:stretch>
        </p:blipFill>
        <p:spPr>
          <a:xfrm rot="16200000">
            <a:off x="3385000" y="2107046"/>
            <a:ext cx="1257576" cy="907480"/>
          </a:xfrm>
          <a:prstGeom prst="rect">
            <a:avLst/>
          </a:prstGeom>
        </p:spPr>
      </p:pic>
      <p:pic>
        <p:nvPicPr>
          <p:cNvPr id="7" name="図 6"/>
          <p:cNvPicPr>
            <a:picLocks noChangeAspect="1"/>
          </p:cNvPicPr>
          <p:nvPr/>
        </p:nvPicPr>
        <p:blipFill>
          <a:blip r:embed="rId7"/>
          <a:stretch>
            <a:fillRect/>
          </a:stretch>
        </p:blipFill>
        <p:spPr>
          <a:xfrm rot="16200000">
            <a:off x="4390814" y="2122503"/>
            <a:ext cx="1257576" cy="878898"/>
          </a:xfrm>
          <a:prstGeom prst="rect">
            <a:avLst/>
          </a:prstGeom>
        </p:spPr>
      </p:pic>
      <p:sp>
        <p:nvSpPr>
          <p:cNvPr id="9" name="テキスト ボックス 8"/>
          <p:cNvSpPr txBox="1"/>
          <p:nvPr/>
        </p:nvSpPr>
        <p:spPr>
          <a:xfrm>
            <a:off x="595426" y="3266684"/>
            <a:ext cx="668773" cy="400110"/>
          </a:xfrm>
          <a:prstGeom prst="rect">
            <a:avLst/>
          </a:prstGeom>
          <a:noFill/>
        </p:spPr>
        <p:txBody>
          <a:bodyPr wrap="none" rtlCol="0">
            <a:spAutoFit/>
          </a:bodyPr>
          <a:lstStyle/>
          <a:p>
            <a:r>
              <a:rPr lang="ja-JP" altLang="en-US" sz="1000" b="1" dirty="0"/>
              <a:t>障害無し</a:t>
            </a:r>
            <a:endParaRPr lang="en-US" altLang="ja-JP" sz="1000" b="1" dirty="0"/>
          </a:p>
          <a:p>
            <a:pPr algn="ctr"/>
            <a:r>
              <a:rPr lang="ja-JP" altLang="en-US" sz="1000" b="1" dirty="0"/>
              <a:t>＝０</a:t>
            </a:r>
          </a:p>
        </p:txBody>
      </p:sp>
      <p:sp>
        <p:nvSpPr>
          <p:cNvPr id="10" name="テキスト ボックス 9"/>
          <p:cNvSpPr txBox="1"/>
          <p:nvPr/>
        </p:nvSpPr>
        <p:spPr>
          <a:xfrm>
            <a:off x="1409705" y="3250647"/>
            <a:ext cx="1132041" cy="400110"/>
          </a:xfrm>
          <a:prstGeom prst="rect">
            <a:avLst/>
          </a:prstGeom>
          <a:noFill/>
        </p:spPr>
        <p:txBody>
          <a:bodyPr wrap="none" rtlCol="0">
            <a:spAutoFit/>
          </a:bodyPr>
          <a:lstStyle/>
          <a:p>
            <a:r>
              <a:rPr lang="ja-JP" altLang="en-US" sz="1000" b="1" dirty="0"/>
              <a:t>わずかにカップ状</a:t>
            </a:r>
            <a:endParaRPr lang="en-US" altLang="ja-JP" sz="1000" b="1" dirty="0"/>
          </a:p>
          <a:p>
            <a:pPr algn="ctr"/>
            <a:r>
              <a:rPr lang="ja-JP" altLang="en-US" sz="1000" b="1" dirty="0"/>
              <a:t>＝０．５</a:t>
            </a:r>
          </a:p>
        </p:txBody>
      </p:sp>
      <p:sp>
        <p:nvSpPr>
          <p:cNvPr id="11" name="テキスト ボックス 10"/>
          <p:cNvSpPr txBox="1"/>
          <p:nvPr/>
        </p:nvSpPr>
        <p:spPr>
          <a:xfrm>
            <a:off x="2484846" y="3283367"/>
            <a:ext cx="1109599" cy="400110"/>
          </a:xfrm>
          <a:prstGeom prst="rect">
            <a:avLst/>
          </a:prstGeom>
          <a:noFill/>
        </p:spPr>
        <p:txBody>
          <a:bodyPr wrap="none" rtlCol="0">
            <a:spAutoFit/>
          </a:bodyPr>
          <a:lstStyle/>
          <a:p>
            <a:r>
              <a:rPr lang="ja-JP" altLang="en-US" sz="1000" b="1" dirty="0"/>
              <a:t>明らかにカップ状</a:t>
            </a:r>
            <a:endParaRPr lang="en-US" altLang="ja-JP" sz="1000" b="1" dirty="0"/>
          </a:p>
          <a:p>
            <a:pPr algn="ctr"/>
            <a:r>
              <a:rPr lang="ja-JP" altLang="en-US" sz="1000" b="1" dirty="0"/>
              <a:t>＝１</a:t>
            </a:r>
          </a:p>
        </p:txBody>
      </p:sp>
      <p:sp>
        <p:nvSpPr>
          <p:cNvPr id="12" name="テキスト ボックス 11"/>
          <p:cNvSpPr txBox="1"/>
          <p:nvPr/>
        </p:nvSpPr>
        <p:spPr>
          <a:xfrm>
            <a:off x="3584023" y="3170891"/>
            <a:ext cx="859531" cy="553998"/>
          </a:xfrm>
          <a:prstGeom prst="rect">
            <a:avLst/>
          </a:prstGeom>
          <a:noFill/>
        </p:spPr>
        <p:txBody>
          <a:bodyPr wrap="none" rtlCol="0">
            <a:spAutoFit/>
          </a:bodyPr>
          <a:lstStyle/>
          <a:p>
            <a:r>
              <a:rPr lang="ja-JP" altLang="en-US" sz="1000" b="1" dirty="0"/>
              <a:t>カップ状から</a:t>
            </a:r>
            <a:endParaRPr lang="en-US" altLang="ja-JP" sz="1000" b="1" dirty="0"/>
          </a:p>
          <a:p>
            <a:r>
              <a:rPr lang="ja-JP" altLang="en-US" sz="1000" b="1" dirty="0"/>
              <a:t>さらに変形</a:t>
            </a:r>
            <a:endParaRPr lang="en-US" altLang="ja-JP" sz="1000" b="1" dirty="0"/>
          </a:p>
          <a:p>
            <a:pPr algn="ctr"/>
            <a:r>
              <a:rPr lang="ja-JP" altLang="en-US" sz="1000" b="1" dirty="0"/>
              <a:t>＝２</a:t>
            </a:r>
          </a:p>
        </p:txBody>
      </p:sp>
      <p:sp>
        <p:nvSpPr>
          <p:cNvPr id="13" name="テキスト ボックス 12"/>
          <p:cNvSpPr txBox="1"/>
          <p:nvPr/>
        </p:nvSpPr>
        <p:spPr>
          <a:xfrm>
            <a:off x="4527016" y="3159385"/>
            <a:ext cx="1130438" cy="553998"/>
          </a:xfrm>
          <a:prstGeom prst="rect">
            <a:avLst/>
          </a:prstGeom>
          <a:noFill/>
        </p:spPr>
        <p:txBody>
          <a:bodyPr wrap="none" rtlCol="0">
            <a:spAutoFit/>
          </a:bodyPr>
          <a:lstStyle/>
          <a:p>
            <a:r>
              <a:rPr lang="ja-JP" altLang="en-US" sz="1000" b="1" dirty="0"/>
              <a:t>ひどく変形し</a:t>
            </a:r>
            <a:endParaRPr lang="en-US" altLang="ja-JP" sz="1000" b="1" dirty="0"/>
          </a:p>
          <a:p>
            <a:r>
              <a:rPr lang="ja-JP" altLang="en-US" sz="1000" b="1" dirty="0"/>
              <a:t>原型をとどめない</a:t>
            </a:r>
            <a:endParaRPr lang="en-US" altLang="ja-JP" sz="1000" b="1" dirty="0"/>
          </a:p>
          <a:p>
            <a:pPr algn="ctr"/>
            <a:r>
              <a:rPr lang="ja-JP" altLang="en-US" sz="1000" b="1" dirty="0"/>
              <a:t>＝３</a:t>
            </a:r>
          </a:p>
        </p:txBody>
      </p:sp>
      <p:sp>
        <p:nvSpPr>
          <p:cNvPr id="14" name="テキスト ボックス 13"/>
          <p:cNvSpPr txBox="1"/>
          <p:nvPr/>
        </p:nvSpPr>
        <p:spPr>
          <a:xfrm>
            <a:off x="5586078" y="2463654"/>
            <a:ext cx="925253" cy="400110"/>
          </a:xfrm>
          <a:prstGeom prst="rect">
            <a:avLst/>
          </a:prstGeom>
          <a:noFill/>
        </p:spPr>
        <p:txBody>
          <a:bodyPr wrap="none" rtlCol="0">
            <a:spAutoFit/>
          </a:bodyPr>
          <a:lstStyle/>
          <a:p>
            <a:r>
              <a:rPr lang="ja-JP" altLang="en-US" sz="1000" b="1" dirty="0" smtClean="0"/>
              <a:t>葉の展開</a:t>
            </a:r>
            <a:r>
              <a:rPr lang="ja-JP" altLang="en-US" sz="1000" b="1" dirty="0"/>
              <a:t>無し</a:t>
            </a:r>
            <a:endParaRPr lang="en-US" altLang="ja-JP" sz="1000" b="1" dirty="0"/>
          </a:p>
          <a:p>
            <a:r>
              <a:rPr lang="ja-JP" altLang="en-US" sz="1000" b="1" dirty="0"/>
              <a:t>（芯止まり）</a:t>
            </a:r>
            <a:endParaRPr lang="en-US" altLang="ja-JP" sz="1000" b="1" dirty="0"/>
          </a:p>
        </p:txBody>
      </p:sp>
      <p:sp>
        <p:nvSpPr>
          <p:cNvPr id="15" name="テキスト ボックス 14"/>
          <p:cNvSpPr txBox="1"/>
          <p:nvPr/>
        </p:nvSpPr>
        <p:spPr>
          <a:xfrm>
            <a:off x="5740916" y="3216646"/>
            <a:ext cx="657552" cy="400110"/>
          </a:xfrm>
          <a:prstGeom prst="rect">
            <a:avLst/>
          </a:prstGeom>
          <a:noFill/>
        </p:spPr>
        <p:txBody>
          <a:bodyPr wrap="none" rtlCol="0">
            <a:spAutoFit/>
          </a:bodyPr>
          <a:lstStyle/>
          <a:p>
            <a:pPr algn="ctr"/>
            <a:r>
              <a:rPr lang="ja-JP" altLang="en-US" sz="1000" b="1" dirty="0" smtClean="0"/>
              <a:t>展葉なし</a:t>
            </a:r>
            <a:endParaRPr lang="en-US" altLang="ja-JP" sz="1000" b="1" dirty="0" smtClean="0"/>
          </a:p>
          <a:p>
            <a:pPr algn="ctr"/>
            <a:r>
              <a:rPr lang="ja-JP" altLang="en-US" sz="1000" b="1" dirty="0" smtClean="0"/>
              <a:t>＝</a:t>
            </a:r>
            <a:r>
              <a:rPr lang="ja-JP" altLang="en-US" sz="1000" b="1" dirty="0"/>
              <a:t>４</a:t>
            </a:r>
          </a:p>
        </p:txBody>
      </p:sp>
      <p:sp>
        <p:nvSpPr>
          <p:cNvPr id="20" name="テキスト ボックス 19"/>
          <p:cNvSpPr txBox="1"/>
          <p:nvPr/>
        </p:nvSpPr>
        <p:spPr>
          <a:xfrm>
            <a:off x="256106" y="4047443"/>
            <a:ext cx="6464675" cy="317459"/>
          </a:xfrm>
          <a:prstGeom prst="rect">
            <a:avLst/>
          </a:prstGeom>
          <a:noFill/>
          <a:ln>
            <a:noFill/>
          </a:ln>
        </p:spPr>
        <p:txBody>
          <a:bodyPr wrap="square" rtlCol="0">
            <a:spAutoFit/>
          </a:bodyPr>
          <a:lstStyle/>
          <a:p>
            <a:r>
              <a:rPr lang="ja-JP" altLang="en-US" sz="1463" b="1" dirty="0">
                <a:latin typeface="+mn-ea"/>
              </a:rPr>
              <a:t>残留指数＝（第１葉</a:t>
            </a:r>
            <a:r>
              <a:rPr lang="en-US" altLang="ja-JP" sz="1463" b="1" dirty="0">
                <a:latin typeface="+mn-ea"/>
              </a:rPr>
              <a:t>×5</a:t>
            </a:r>
            <a:r>
              <a:rPr lang="ja-JP" altLang="en-US" sz="1463" b="1" dirty="0">
                <a:latin typeface="+mn-ea"/>
              </a:rPr>
              <a:t>＋第２葉</a:t>
            </a:r>
            <a:r>
              <a:rPr lang="en-US" altLang="ja-JP" sz="1463" b="1" dirty="0">
                <a:latin typeface="+mn-ea"/>
              </a:rPr>
              <a:t>×4</a:t>
            </a:r>
            <a:r>
              <a:rPr lang="ja-JP" altLang="en-US" sz="1463" b="1" dirty="0">
                <a:latin typeface="+mn-ea"/>
              </a:rPr>
              <a:t>＋第３葉</a:t>
            </a:r>
            <a:r>
              <a:rPr lang="en-US" altLang="ja-JP" sz="1463" b="1" dirty="0">
                <a:latin typeface="+mn-ea"/>
              </a:rPr>
              <a:t>×3</a:t>
            </a:r>
            <a:r>
              <a:rPr lang="ja-JP" altLang="en-US" sz="1463" b="1" dirty="0">
                <a:latin typeface="+mn-ea"/>
              </a:rPr>
              <a:t>＋第４葉</a:t>
            </a:r>
            <a:r>
              <a:rPr lang="en-US" altLang="ja-JP" sz="1463" b="1" dirty="0">
                <a:latin typeface="+mn-ea"/>
              </a:rPr>
              <a:t>×2</a:t>
            </a:r>
            <a:r>
              <a:rPr lang="ja-JP" altLang="en-US" sz="1463" b="1" dirty="0">
                <a:latin typeface="+mn-ea"/>
              </a:rPr>
              <a:t>＋第５葉</a:t>
            </a:r>
            <a:r>
              <a:rPr lang="en-US" altLang="ja-JP" sz="1463" b="1" dirty="0" smtClean="0">
                <a:latin typeface="+mn-ea"/>
              </a:rPr>
              <a:t>×1</a:t>
            </a:r>
            <a:r>
              <a:rPr lang="ja-JP" altLang="en-US" sz="1463" b="1" dirty="0" smtClean="0">
                <a:latin typeface="+mn-ea"/>
              </a:rPr>
              <a:t>）</a:t>
            </a:r>
            <a:r>
              <a:rPr lang="ja-JP" altLang="en-US" sz="1463" b="1" dirty="0">
                <a:latin typeface="+mn-ea"/>
              </a:rPr>
              <a:t>／５</a:t>
            </a:r>
          </a:p>
        </p:txBody>
      </p:sp>
      <p:sp>
        <p:nvSpPr>
          <p:cNvPr id="23" name="テキスト ボックス 22"/>
          <p:cNvSpPr txBox="1"/>
          <p:nvPr/>
        </p:nvSpPr>
        <p:spPr>
          <a:xfrm>
            <a:off x="240090" y="57150"/>
            <a:ext cx="1569660" cy="369332"/>
          </a:xfrm>
          <a:prstGeom prst="rect">
            <a:avLst/>
          </a:prstGeom>
          <a:noFill/>
        </p:spPr>
        <p:txBody>
          <a:bodyPr wrap="none" rtlCol="0">
            <a:spAutoFit/>
          </a:bodyPr>
          <a:lstStyle/>
          <a:p>
            <a:r>
              <a:rPr lang="ja-JP" altLang="en-US" sz="1800" dirty="0"/>
              <a:t>＜判定方法＞</a:t>
            </a:r>
          </a:p>
        </p:txBody>
      </p:sp>
      <p:pic>
        <p:nvPicPr>
          <p:cNvPr id="26" name="図 25"/>
          <p:cNvPicPr>
            <a:picLocks noChangeAspect="1"/>
          </p:cNvPicPr>
          <p:nvPr/>
        </p:nvPicPr>
        <p:blipFill>
          <a:blip r:embed="rId8"/>
          <a:stretch>
            <a:fillRect/>
          </a:stretch>
        </p:blipFill>
        <p:spPr>
          <a:xfrm>
            <a:off x="346295" y="4442256"/>
            <a:ext cx="1906128" cy="2652335"/>
          </a:xfrm>
          <a:prstGeom prst="rect">
            <a:avLst/>
          </a:prstGeom>
        </p:spPr>
      </p:pic>
      <p:sp>
        <p:nvSpPr>
          <p:cNvPr id="29" name="テキスト ボックス 28"/>
          <p:cNvSpPr txBox="1"/>
          <p:nvPr/>
        </p:nvSpPr>
        <p:spPr>
          <a:xfrm>
            <a:off x="218708" y="7425214"/>
            <a:ext cx="6920419" cy="261610"/>
          </a:xfrm>
          <a:prstGeom prst="rect">
            <a:avLst/>
          </a:prstGeom>
          <a:noFill/>
        </p:spPr>
        <p:txBody>
          <a:bodyPr wrap="square" rtlCol="0">
            <a:spAutoFit/>
          </a:bodyPr>
          <a:lstStyle/>
          <a:p>
            <a:r>
              <a:rPr lang="ja-JP" altLang="en-US" sz="1100" b="1" dirty="0">
                <a:latin typeface="+mn-ea"/>
              </a:rPr>
              <a:t>残留指数＝（第１葉</a:t>
            </a:r>
            <a:r>
              <a:rPr lang="en-US" altLang="ja-JP" sz="1100" b="1" dirty="0">
                <a:latin typeface="+mn-ea"/>
              </a:rPr>
              <a:t>”</a:t>
            </a:r>
            <a:r>
              <a:rPr lang="ja-JP" altLang="en-US" sz="1100" b="1" dirty="0">
                <a:latin typeface="+mn-ea"/>
              </a:rPr>
              <a:t>０</a:t>
            </a:r>
            <a:r>
              <a:rPr lang="en-US" altLang="ja-JP" sz="1100" b="1" dirty="0">
                <a:latin typeface="+mn-ea"/>
              </a:rPr>
              <a:t>”×5</a:t>
            </a:r>
            <a:r>
              <a:rPr lang="ja-JP" altLang="en-US" sz="1100" b="1" dirty="0">
                <a:latin typeface="+mn-ea"/>
              </a:rPr>
              <a:t>＋第２葉</a:t>
            </a:r>
            <a:r>
              <a:rPr lang="en-US" altLang="ja-JP" sz="1100" b="1" dirty="0">
                <a:latin typeface="+mn-ea"/>
              </a:rPr>
              <a:t>”</a:t>
            </a:r>
            <a:r>
              <a:rPr lang="ja-JP" altLang="en-US" sz="1100" b="1" dirty="0">
                <a:latin typeface="+mn-ea"/>
              </a:rPr>
              <a:t>０</a:t>
            </a:r>
            <a:r>
              <a:rPr lang="en-US" altLang="ja-JP" sz="1100" b="1" dirty="0">
                <a:latin typeface="+mn-ea"/>
              </a:rPr>
              <a:t>”×4</a:t>
            </a:r>
            <a:r>
              <a:rPr lang="ja-JP" altLang="en-US" sz="1100" b="1" dirty="0">
                <a:latin typeface="+mn-ea"/>
              </a:rPr>
              <a:t>＋第３葉</a:t>
            </a:r>
            <a:r>
              <a:rPr lang="en-US" altLang="ja-JP" sz="1100" b="1" dirty="0">
                <a:latin typeface="+mn-ea"/>
              </a:rPr>
              <a:t>”</a:t>
            </a:r>
            <a:r>
              <a:rPr lang="ja-JP" altLang="en-US" sz="1100" b="1" dirty="0">
                <a:latin typeface="+mn-ea"/>
              </a:rPr>
              <a:t>０</a:t>
            </a:r>
            <a:r>
              <a:rPr lang="en-US" altLang="ja-JP" sz="1100" b="1" dirty="0">
                <a:latin typeface="+mn-ea"/>
              </a:rPr>
              <a:t>”×3</a:t>
            </a:r>
            <a:r>
              <a:rPr lang="ja-JP" altLang="en-US" sz="1100" b="1" dirty="0">
                <a:latin typeface="+mn-ea"/>
              </a:rPr>
              <a:t>＋第４葉</a:t>
            </a:r>
            <a:r>
              <a:rPr lang="en-US" altLang="ja-JP" sz="1100" b="1" dirty="0">
                <a:latin typeface="+mn-ea"/>
              </a:rPr>
              <a:t>”0.5”×2</a:t>
            </a:r>
            <a:r>
              <a:rPr lang="ja-JP" altLang="en-US" sz="1100" b="1" dirty="0">
                <a:latin typeface="+mn-ea"/>
              </a:rPr>
              <a:t>＋第５葉</a:t>
            </a:r>
            <a:r>
              <a:rPr lang="en-US" altLang="ja-JP" sz="1100" b="1" dirty="0">
                <a:latin typeface="+mn-ea"/>
              </a:rPr>
              <a:t>”1.0”×1)</a:t>
            </a:r>
            <a:r>
              <a:rPr lang="ja-JP" altLang="en-US" sz="1100" b="1" dirty="0">
                <a:latin typeface="+mn-ea"/>
              </a:rPr>
              <a:t>／</a:t>
            </a:r>
            <a:r>
              <a:rPr lang="ja-JP" altLang="en-US" sz="1100" b="1" dirty="0" smtClean="0">
                <a:latin typeface="+mn-ea"/>
              </a:rPr>
              <a:t>５　</a:t>
            </a:r>
            <a:r>
              <a:rPr lang="en-US" altLang="ja-JP" sz="1100" b="1" dirty="0" smtClean="0">
                <a:latin typeface="+mn-ea"/>
              </a:rPr>
              <a:t>=</a:t>
            </a:r>
            <a:r>
              <a:rPr lang="ja-JP" altLang="en-US" sz="1100" b="1" u="sng" dirty="0" smtClean="0">
                <a:latin typeface="+mn-ea"/>
              </a:rPr>
              <a:t>０．４</a:t>
            </a:r>
            <a:endParaRPr lang="en-US" altLang="ja-JP" sz="1100" b="1" u="sng" dirty="0">
              <a:latin typeface="+mn-ea"/>
            </a:endParaRPr>
          </a:p>
        </p:txBody>
      </p:sp>
      <p:pic>
        <p:nvPicPr>
          <p:cNvPr id="27" name="図 26"/>
          <p:cNvPicPr>
            <a:picLocks noChangeAspect="1"/>
          </p:cNvPicPr>
          <p:nvPr/>
        </p:nvPicPr>
        <p:blipFill>
          <a:blip r:embed="rId9"/>
          <a:stretch>
            <a:fillRect/>
          </a:stretch>
        </p:blipFill>
        <p:spPr>
          <a:xfrm>
            <a:off x="250434" y="737436"/>
            <a:ext cx="530786" cy="781435"/>
          </a:xfrm>
          <a:prstGeom prst="rect">
            <a:avLst/>
          </a:prstGeom>
        </p:spPr>
      </p:pic>
      <p:sp>
        <p:nvSpPr>
          <p:cNvPr id="30" name="正方形/長方形 29"/>
          <p:cNvSpPr/>
          <p:nvPr/>
        </p:nvSpPr>
        <p:spPr>
          <a:xfrm>
            <a:off x="256106" y="437354"/>
            <a:ext cx="6354761" cy="300082"/>
          </a:xfrm>
          <a:prstGeom prst="rect">
            <a:avLst/>
          </a:prstGeom>
          <a:solidFill>
            <a:schemeClr val="tx1"/>
          </a:solidFill>
        </p:spPr>
        <p:txBody>
          <a:bodyPr wrap="square">
            <a:spAutoFit/>
          </a:bodyPr>
          <a:lstStyle/>
          <a:p>
            <a:r>
              <a:rPr lang="ja-JP" altLang="en-US" sz="1350" b="1" dirty="0">
                <a:solidFill>
                  <a:schemeClr val="bg1"/>
                </a:solidFill>
              </a:rPr>
              <a:t> </a:t>
            </a:r>
            <a:r>
              <a:rPr lang="ja-JP" altLang="en-US" sz="1350" b="1" u="sng" dirty="0">
                <a:solidFill>
                  <a:schemeClr val="bg1"/>
                </a:solidFill>
              </a:rPr>
              <a:t>５葉展開時　（播種から３週間程度）</a:t>
            </a:r>
            <a:endParaRPr lang="en-US" altLang="ja-JP" sz="1350" b="1" u="sng" dirty="0">
              <a:solidFill>
                <a:schemeClr val="bg1"/>
              </a:solidFill>
            </a:endParaRPr>
          </a:p>
        </p:txBody>
      </p:sp>
      <p:sp>
        <p:nvSpPr>
          <p:cNvPr id="2" name="正方形/長方形 1"/>
          <p:cNvSpPr/>
          <p:nvPr/>
        </p:nvSpPr>
        <p:spPr>
          <a:xfrm>
            <a:off x="759058" y="781034"/>
            <a:ext cx="5867826" cy="784830"/>
          </a:xfrm>
          <a:prstGeom prst="rect">
            <a:avLst/>
          </a:prstGeom>
        </p:spPr>
        <p:txBody>
          <a:bodyPr wrap="square">
            <a:spAutoFit/>
          </a:bodyPr>
          <a:lstStyle/>
          <a:p>
            <a:r>
              <a:rPr lang="ja-JP" altLang="en-US" sz="1500" dirty="0"/>
              <a:t>　クロピラリドが残留していれば特徴的な生育障害が見られます。展開した５枚の葉のそれぞれの生育状況について、</a:t>
            </a:r>
            <a:r>
              <a:rPr lang="ja-JP" altLang="en-US" sz="1500" u="sng" dirty="0"/>
              <a:t>以下の症状により数値化</a:t>
            </a:r>
            <a:r>
              <a:rPr lang="ja-JP" altLang="en-US" sz="1500" dirty="0"/>
              <a:t>し、２株の平均値から</a:t>
            </a:r>
            <a:r>
              <a:rPr lang="ja-JP" altLang="en-US" sz="1500" u="sng" dirty="0"/>
              <a:t>以下の式により残留指数を算出</a:t>
            </a:r>
            <a:r>
              <a:rPr lang="ja-JP" altLang="en-US" sz="1500" dirty="0"/>
              <a:t>します。</a:t>
            </a:r>
            <a:endParaRPr lang="en-US" altLang="ja-JP" sz="1500" dirty="0"/>
          </a:p>
        </p:txBody>
      </p:sp>
      <p:sp>
        <p:nvSpPr>
          <p:cNvPr id="31" name="正方形/長方形 30"/>
          <p:cNvSpPr/>
          <p:nvPr/>
        </p:nvSpPr>
        <p:spPr>
          <a:xfrm>
            <a:off x="256106" y="1561448"/>
            <a:ext cx="6370778" cy="334707"/>
          </a:xfrm>
          <a:prstGeom prst="rect">
            <a:avLst/>
          </a:prstGeom>
          <a:solidFill>
            <a:schemeClr val="tx1"/>
          </a:solidFill>
        </p:spPr>
        <p:txBody>
          <a:bodyPr wrap="square">
            <a:spAutoFit/>
          </a:bodyPr>
          <a:lstStyle/>
          <a:p>
            <a:r>
              <a:rPr lang="ja-JP" altLang="en-US" sz="1350" b="1" dirty="0">
                <a:solidFill>
                  <a:schemeClr val="bg1"/>
                </a:solidFill>
              </a:rPr>
              <a:t> </a:t>
            </a:r>
            <a:r>
              <a:rPr lang="ja-JP" altLang="en-US" sz="1575" b="1" u="sng" dirty="0">
                <a:solidFill>
                  <a:schemeClr val="bg1"/>
                </a:solidFill>
              </a:rPr>
              <a:t>症状による数値化</a:t>
            </a:r>
            <a:endParaRPr lang="en-US" altLang="ja-JP" sz="1575" b="1" u="sng" dirty="0">
              <a:solidFill>
                <a:schemeClr val="bg1"/>
              </a:solidFill>
            </a:endParaRPr>
          </a:p>
        </p:txBody>
      </p:sp>
      <p:sp>
        <p:nvSpPr>
          <p:cNvPr id="32" name="正方形/長方形 31"/>
          <p:cNvSpPr/>
          <p:nvPr/>
        </p:nvSpPr>
        <p:spPr>
          <a:xfrm>
            <a:off x="273898" y="3683531"/>
            <a:ext cx="6370778" cy="334707"/>
          </a:xfrm>
          <a:prstGeom prst="rect">
            <a:avLst/>
          </a:prstGeom>
          <a:solidFill>
            <a:schemeClr val="tx1"/>
          </a:solidFill>
        </p:spPr>
        <p:txBody>
          <a:bodyPr wrap="square">
            <a:spAutoFit/>
          </a:bodyPr>
          <a:lstStyle/>
          <a:p>
            <a:r>
              <a:rPr lang="ja-JP" altLang="en-US" sz="1350" b="1" dirty="0">
                <a:solidFill>
                  <a:schemeClr val="bg1"/>
                </a:solidFill>
              </a:rPr>
              <a:t> </a:t>
            </a:r>
            <a:r>
              <a:rPr lang="ja-JP" altLang="en-US" sz="1575" b="1" u="sng" dirty="0">
                <a:solidFill>
                  <a:schemeClr val="bg1"/>
                </a:solidFill>
              </a:rPr>
              <a:t>残留指数の算出（式）</a:t>
            </a:r>
            <a:endParaRPr lang="en-US" altLang="ja-JP" sz="1575" b="1" u="sng" dirty="0">
              <a:solidFill>
                <a:schemeClr val="bg1"/>
              </a:solidFill>
            </a:endParaRPr>
          </a:p>
        </p:txBody>
      </p:sp>
      <p:sp>
        <p:nvSpPr>
          <p:cNvPr id="33" name="正方形/長方形 32"/>
          <p:cNvSpPr/>
          <p:nvPr/>
        </p:nvSpPr>
        <p:spPr>
          <a:xfrm>
            <a:off x="2334818" y="4700873"/>
            <a:ext cx="4286768" cy="292388"/>
          </a:xfrm>
          <a:prstGeom prst="rect">
            <a:avLst/>
          </a:prstGeom>
          <a:solidFill>
            <a:schemeClr val="tx1"/>
          </a:solidFill>
        </p:spPr>
        <p:txBody>
          <a:bodyPr wrap="square">
            <a:spAutoFit/>
          </a:bodyPr>
          <a:lstStyle/>
          <a:p>
            <a:r>
              <a:rPr lang="ja-JP" altLang="en-US" sz="1300" b="1" dirty="0">
                <a:solidFill>
                  <a:schemeClr val="bg1"/>
                </a:solidFill>
              </a:rPr>
              <a:t> </a:t>
            </a:r>
            <a:r>
              <a:rPr lang="ja-JP" altLang="en-US" sz="1300" b="1" dirty="0" smtClean="0">
                <a:solidFill>
                  <a:schemeClr val="bg1"/>
                </a:solidFill>
              </a:rPr>
              <a:t>　　　　　</a:t>
            </a:r>
            <a:r>
              <a:rPr lang="ja-JP" altLang="en-US" sz="1300" b="1" u="sng" dirty="0" smtClean="0">
                <a:solidFill>
                  <a:schemeClr val="bg1"/>
                </a:solidFill>
              </a:rPr>
              <a:t>残留</a:t>
            </a:r>
            <a:r>
              <a:rPr lang="ja-JP" altLang="en-US" sz="1300" b="1" u="sng" dirty="0">
                <a:solidFill>
                  <a:schemeClr val="bg1"/>
                </a:solidFill>
              </a:rPr>
              <a:t>指数に基づく堆肥施用量の判断基準</a:t>
            </a:r>
            <a:endParaRPr lang="en-US" altLang="ja-JP" sz="1300" b="1" u="sng" dirty="0">
              <a:solidFill>
                <a:schemeClr val="bg1"/>
              </a:solidFill>
            </a:endParaRPr>
          </a:p>
        </p:txBody>
      </p:sp>
      <p:sp>
        <p:nvSpPr>
          <p:cNvPr id="34" name="正方形/長方形 33"/>
          <p:cNvSpPr/>
          <p:nvPr/>
        </p:nvSpPr>
        <p:spPr>
          <a:xfrm>
            <a:off x="2323216" y="6380434"/>
            <a:ext cx="4302784" cy="292388"/>
          </a:xfrm>
          <a:prstGeom prst="rect">
            <a:avLst/>
          </a:prstGeom>
          <a:solidFill>
            <a:srgbClr val="FF0000"/>
          </a:solidFill>
        </p:spPr>
        <p:txBody>
          <a:bodyPr wrap="square">
            <a:spAutoFit/>
          </a:bodyPr>
          <a:lstStyle/>
          <a:p>
            <a:pPr algn="ctr"/>
            <a:r>
              <a:rPr lang="ja-JP" altLang="en-US" sz="1300" b="1" dirty="0">
                <a:solidFill>
                  <a:schemeClr val="bg1"/>
                </a:solidFill>
              </a:rPr>
              <a:t> </a:t>
            </a:r>
            <a:r>
              <a:rPr lang="ja-JP" altLang="en-US" sz="1300" b="1" u="sng" dirty="0">
                <a:solidFill>
                  <a:schemeClr val="bg1"/>
                </a:solidFill>
              </a:rPr>
              <a:t>判断基準に基づく堆肥</a:t>
            </a:r>
            <a:r>
              <a:rPr lang="ja-JP" altLang="en-US" sz="1300" b="1" u="sng" dirty="0" smtClean="0">
                <a:solidFill>
                  <a:schemeClr val="bg1"/>
                </a:solidFill>
              </a:rPr>
              <a:t>施用量の目安</a:t>
            </a:r>
            <a:endParaRPr lang="en-US" altLang="ja-JP" sz="1300" b="1" u="sng" dirty="0">
              <a:solidFill>
                <a:schemeClr val="bg1"/>
              </a:solidFill>
            </a:endParaRPr>
          </a:p>
        </p:txBody>
      </p:sp>
      <p:sp>
        <p:nvSpPr>
          <p:cNvPr id="16" name="正方形/長方形 15"/>
          <p:cNvSpPr/>
          <p:nvPr/>
        </p:nvSpPr>
        <p:spPr>
          <a:xfrm>
            <a:off x="2742070" y="6681997"/>
            <a:ext cx="1426994" cy="246221"/>
          </a:xfrm>
          <a:prstGeom prst="rect">
            <a:avLst/>
          </a:prstGeom>
        </p:spPr>
        <p:txBody>
          <a:bodyPr wrap="none">
            <a:spAutoFit/>
          </a:bodyPr>
          <a:lstStyle/>
          <a:p>
            <a:pPr fontAlgn="b"/>
            <a:r>
              <a:rPr lang="ja-JP" altLang="en-US" sz="1000" b="1" dirty="0">
                <a:latin typeface="+mn-ea"/>
              </a:rPr>
              <a:t>◎ ３</a:t>
            </a:r>
            <a:r>
              <a:rPr lang="en-US" altLang="ja-JP" sz="1000" b="1" dirty="0">
                <a:latin typeface="+mn-ea"/>
              </a:rPr>
              <a:t>t</a:t>
            </a:r>
            <a:r>
              <a:rPr lang="ja-JP" altLang="en-US" sz="1000" b="1" dirty="0">
                <a:latin typeface="+mn-ea"/>
              </a:rPr>
              <a:t>／</a:t>
            </a:r>
            <a:r>
              <a:rPr lang="en-US" altLang="ja-JP" sz="1000" b="1" dirty="0">
                <a:latin typeface="+mn-ea"/>
              </a:rPr>
              <a:t>10a</a:t>
            </a:r>
            <a:r>
              <a:rPr lang="ja-JP" altLang="en-US" sz="1000" b="1" dirty="0" smtClean="0">
                <a:latin typeface="+mn-ea"/>
              </a:rPr>
              <a:t>以下</a:t>
            </a:r>
            <a:r>
              <a:rPr lang="ja-JP" altLang="en-US" sz="1000" b="1" dirty="0" smtClean="0">
                <a:solidFill>
                  <a:schemeClr val="tx1">
                    <a:lumMod val="95000"/>
                    <a:lumOff val="5000"/>
                  </a:schemeClr>
                </a:solidFill>
                <a:latin typeface="+mn-ea"/>
              </a:rPr>
              <a:t>を推奨</a:t>
            </a:r>
            <a:endParaRPr lang="ja-JP" altLang="en-US" sz="1000" b="1" strike="sngStrike" dirty="0">
              <a:solidFill>
                <a:schemeClr val="tx1">
                  <a:lumMod val="95000"/>
                  <a:lumOff val="5000"/>
                </a:schemeClr>
              </a:solidFill>
              <a:latin typeface="+mn-ea"/>
            </a:endParaRPr>
          </a:p>
        </p:txBody>
      </p:sp>
      <p:sp>
        <p:nvSpPr>
          <p:cNvPr id="17" name="正方形/長方形 16"/>
          <p:cNvSpPr/>
          <p:nvPr/>
        </p:nvSpPr>
        <p:spPr>
          <a:xfrm>
            <a:off x="4774666" y="6673252"/>
            <a:ext cx="1465466" cy="246221"/>
          </a:xfrm>
          <a:prstGeom prst="rect">
            <a:avLst/>
          </a:prstGeom>
        </p:spPr>
        <p:txBody>
          <a:bodyPr wrap="none">
            <a:spAutoFit/>
          </a:bodyPr>
          <a:lstStyle/>
          <a:p>
            <a:pPr fontAlgn="b"/>
            <a:r>
              <a:rPr lang="ja-JP" altLang="en-US" sz="1000" b="1" dirty="0">
                <a:latin typeface="+mn-ea"/>
              </a:rPr>
              <a:t>○  ２ｔ／</a:t>
            </a:r>
            <a:r>
              <a:rPr lang="en-US" altLang="ja-JP" sz="1000" b="1" dirty="0">
                <a:latin typeface="+mn-ea"/>
              </a:rPr>
              <a:t>10a</a:t>
            </a:r>
            <a:r>
              <a:rPr lang="ja-JP" altLang="en-US" sz="1000" b="1" dirty="0">
                <a:latin typeface="+mn-ea"/>
              </a:rPr>
              <a:t>以下</a:t>
            </a:r>
            <a:r>
              <a:rPr lang="ja-JP" altLang="en-US" sz="1000" b="1" dirty="0">
                <a:solidFill>
                  <a:schemeClr val="tx1">
                    <a:lumMod val="95000"/>
                    <a:lumOff val="5000"/>
                  </a:schemeClr>
                </a:solidFill>
                <a:latin typeface="+mn-ea"/>
              </a:rPr>
              <a:t>を</a:t>
            </a:r>
            <a:r>
              <a:rPr lang="ja-JP" altLang="en-US" sz="1000" b="1" dirty="0" smtClean="0">
                <a:solidFill>
                  <a:schemeClr val="tx1">
                    <a:lumMod val="95000"/>
                    <a:lumOff val="5000"/>
                  </a:schemeClr>
                </a:solidFill>
                <a:latin typeface="+mn-ea"/>
              </a:rPr>
              <a:t>推奨</a:t>
            </a:r>
            <a:endParaRPr lang="ja-JP" altLang="en-US" sz="1000" b="1" strike="sngStrike" dirty="0">
              <a:solidFill>
                <a:schemeClr val="tx1">
                  <a:lumMod val="95000"/>
                  <a:lumOff val="5000"/>
                </a:schemeClr>
              </a:solidFill>
              <a:latin typeface="+mn-ea"/>
            </a:endParaRPr>
          </a:p>
        </p:txBody>
      </p:sp>
      <p:sp>
        <p:nvSpPr>
          <p:cNvPr id="18" name="正方形/長方形 17"/>
          <p:cNvSpPr/>
          <p:nvPr/>
        </p:nvSpPr>
        <p:spPr>
          <a:xfrm>
            <a:off x="2742070" y="6882635"/>
            <a:ext cx="1425390" cy="246221"/>
          </a:xfrm>
          <a:prstGeom prst="rect">
            <a:avLst/>
          </a:prstGeom>
        </p:spPr>
        <p:txBody>
          <a:bodyPr wrap="none">
            <a:spAutoFit/>
          </a:bodyPr>
          <a:lstStyle/>
          <a:p>
            <a:pPr fontAlgn="b"/>
            <a:r>
              <a:rPr lang="ja-JP" altLang="en-US" sz="1000" b="1" dirty="0">
                <a:latin typeface="+mn-ea"/>
              </a:rPr>
              <a:t>△ １ｔ／</a:t>
            </a:r>
            <a:r>
              <a:rPr lang="en-US" altLang="ja-JP" sz="1000" b="1" dirty="0">
                <a:latin typeface="+mn-ea"/>
              </a:rPr>
              <a:t>10a</a:t>
            </a:r>
            <a:r>
              <a:rPr lang="ja-JP" altLang="en-US" sz="1000" b="1" dirty="0">
                <a:latin typeface="+mn-ea"/>
              </a:rPr>
              <a:t>以下</a:t>
            </a:r>
            <a:r>
              <a:rPr lang="ja-JP" altLang="en-US" sz="1000" b="1" dirty="0">
                <a:solidFill>
                  <a:schemeClr val="tx1">
                    <a:lumMod val="95000"/>
                    <a:lumOff val="5000"/>
                  </a:schemeClr>
                </a:solidFill>
                <a:latin typeface="+mn-ea"/>
              </a:rPr>
              <a:t>を</a:t>
            </a:r>
            <a:r>
              <a:rPr lang="ja-JP" altLang="en-US" sz="1000" b="1" dirty="0" smtClean="0">
                <a:solidFill>
                  <a:schemeClr val="tx1">
                    <a:lumMod val="95000"/>
                    <a:lumOff val="5000"/>
                  </a:schemeClr>
                </a:solidFill>
                <a:latin typeface="+mn-ea"/>
              </a:rPr>
              <a:t>推奨</a:t>
            </a:r>
            <a:endParaRPr lang="ja-JP" altLang="en-US" sz="1000" b="1" strike="sngStrike" dirty="0">
              <a:solidFill>
                <a:schemeClr val="tx1">
                  <a:lumMod val="95000"/>
                  <a:lumOff val="5000"/>
                </a:schemeClr>
              </a:solidFill>
              <a:latin typeface="+mn-ea"/>
            </a:endParaRPr>
          </a:p>
        </p:txBody>
      </p:sp>
      <p:sp>
        <p:nvSpPr>
          <p:cNvPr id="35" name="正方形/長方形 34"/>
          <p:cNvSpPr/>
          <p:nvPr/>
        </p:nvSpPr>
        <p:spPr>
          <a:xfrm>
            <a:off x="4785135" y="6894516"/>
            <a:ext cx="1600118" cy="246221"/>
          </a:xfrm>
          <a:prstGeom prst="rect">
            <a:avLst/>
          </a:prstGeom>
        </p:spPr>
        <p:txBody>
          <a:bodyPr wrap="none">
            <a:spAutoFit/>
          </a:bodyPr>
          <a:lstStyle/>
          <a:p>
            <a:pPr fontAlgn="b"/>
            <a:r>
              <a:rPr lang="en-US" altLang="ja-JP" sz="1000" b="1" dirty="0">
                <a:solidFill>
                  <a:srgbClr val="FF0000"/>
                </a:solidFill>
                <a:latin typeface="+mn-ea"/>
              </a:rPr>
              <a:t>×</a:t>
            </a:r>
            <a:r>
              <a:rPr lang="ja-JP" altLang="en-US" sz="1000" b="1" dirty="0">
                <a:solidFill>
                  <a:srgbClr val="FF0000"/>
                </a:solidFill>
                <a:latin typeface="+mn-ea"/>
              </a:rPr>
              <a:t> 堆肥施用を見合わせる</a:t>
            </a:r>
          </a:p>
        </p:txBody>
      </p:sp>
      <p:sp>
        <p:nvSpPr>
          <p:cNvPr id="36" name="正方形/長方形 35"/>
          <p:cNvSpPr/>
          <p:nvPr/>
        </p:nvSpPr>
        <p:spPr>
          <a:xfrm>
            <a:off x="2325857" y="6698208"/>
            <a:ext cx="4300143" cy="46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37" name="正方形/長方形 36"/>
          <p:cNvSpPr/>
          <p:nvPr/>
        </p:nvSpPr>
        <p:spPr>
          <a:xfrm>
            <a:off x="261760" y="7219029"/>
            <a:ext cx="1771639" cy="265457"/>
          </a:xfrm>
          <a:prstGeom prst="rect">
            <a:avLst/>
          </a:prstGeom>
        </p:spPr>
        <p:txBody>
          <a:bodyPr wrap="none">
            <a:spAutoFit/>
          </a:bodyPr>
          <a:lstStyle/>
          <a:p>
            <a:r>
              <a:rPr lang="ja-JP" altLang="en-US" sz="1125" b="1" dirty="0">
                <a:latin typeface="+mn-ea"/>
              </a:rPr>
              <a:t>＜写真の場合（算定例）＞</a:t>
            </a:r>
            <a:endParaRPr lang="en-US" altLang="ja-JP" sz="1125" b="1" dirty="0">
              <a:latin typeface="+mn-ea"/>
            </a:endParaRPr>
          </a:p>
        </p:txBody>
      </p:sp>
      <p:sp>
        <p:nvSpPr>
          <p:cNvPr id="38" name="正方形/長方形 37"/>
          <p:cNvSpPr/>
          <p:nvPr/>
        </p:nvSpPr>
        <p:spPr>
          <a:xfrm>
            <a:off x="207300" y="7651470"/>
            <a:ext cx="6175118" cy="265457"/>
          </a:xfrm>
          <a:prstGeom prst="rect">
            <a:avLst/>
          </a:prstGeom>
        </p:spPr>
        <p:txBody>
          <a:bodyPr wrap="square">
            <a:spAutoFit/>
          </a:bodyPr>
          <a:lstStyle/>
          <a:p>
            <a:r>
              <a:rPr lang="ja-JP" altLang="en-US" sz="1125" b="1" dirty="0">
                <a:latin typeface="+mn-ea"/>
              </a:rPr>
              <a:t>残留指数が</a:t>
            </a:r>
            <a:r>
              <a:rPr lang="en-US" altLang="ja-JP" sz="1125" b="1" dirty="0">
                <a:latin typeface="+mn-ea"/>
              </a:rPr>
              <a:t>0.5</a:t>
            </a:r>
            <a:r>
              <a:rPr lang="ja-JP" altLang="en-US" sz="1125" b="1" dirty="0">
                <a:latin typeface="+mn-ea"/>
              </a:rPr>
              <a:t>未満なので、特に弱い（極弱） トマト</a:t>
            </a:r>
            <a:r>
              <a:rPr lang="ja-JP" altLang="en-US" sz="1125" b="1" dirty="0" smtClean="0">
                <a:solidFill>
                  <a:schemeClr val="tx1">
                    <a:lumMod val="95000"/>
                    <a:lumOff val="5000"/>
                  </a:schemeClr>
                </a:solidFill>
                <a:latin typeface="+mn-ea"/>
              </a:rPr>
              <a:t>では </a:t>
            </a:r>
            <a:r>
              <a:rPr lang="ja-JP" altLang="en-US" sz="1125" b="1" dirty="0">
                <a:solidFill>
                  <a:schemeClr val="tx1">
                    <a:lumMod val="95000"/>
                    <a:lumOff val="5000"/>
                  </a:schemeClr>
                </a:solidFill>
                <a:latin typeface="+mn-ea"/>
              </a:rPr>
              <a:t>３ｔ／</a:t>
            </a:r>
            <a:r>
              <a:rPr lang="en-US" altLang="ja-JP" sz="1125" b="1" dirty="0">
                <a:solidFill>
                  <a:schemeClr val="tx1">
                    <a:lumMod val="95000"/>
                    <a:lumOff val="5000"/>
                  </a:schemeClr>
                </a:solidFill>
                <a:latin typeface="+mn-ea"/>
              </a:rPr>
              <a:t>10a</a:t>
            </a:r>
            <a:r>
              <a:rPr lang="ja-JP" altLang="en-US" sz="1125" b="1" dirty="0" smtClean="0">
                <a:solidFill>
                  <a:schemeClr val="tx1">
                    <a:lumMod val="95000"/>
                    <a:lumOff val="5000"/>
                  </a:schemeClr>
                </a:solidFill>
                <a:latin typeface="+mn-ea"/>
              </a:rPr>
              <a:t>以下の堆肥施用を推奨します。</a:t>
            </a:r>
            <a:endParaRPr lang="en-US" altLang="ja-JP" sz="1125" b="1" dirty="0">
              <a:latin typeface="+mn-ea"/>
            </a:endParaRPr>
          </a:p>
        </p:txBody>
      </p:sp>
      <p:sp>
        <p:nvSpPr>
          <p:cNvPr id="39" name="正方形/長方形 38"/>
          <p:cNvSpPr/>
          <p:nvPr/>
        </p:nvSpPr>
        <p:spPr>
          <a:xfrm>
            <a:off x="2266412" y="4292769"/>
            <a:ext cx="4355174" cy="461665"/>
          </a:xfrm>
          <a:prstGeom prst="rect">
            <a:avLst/>
          </a:prstGeom>
        </p:spPr>
        <p:txBody>
          <a:bodyPr wrap="square">
            <a:spAutoFit/>
          </a:bodyPr>
          <a:lstStyle/>
          <a:p>
            <a:r>
              <a:rPr lang="ja-JP" altLang="en-US" sz="1200" b="1" dirty="0">
                <a:latin typeface="+mn-ea"/>
              </a:rPr>
              <a:t>残留指数の数値を以下の判定基準に照らし合わせて堆肥施用量の目安にしてください。</a:t>
            </a:r>
          </a:p>
        </p:txBody>
      </p:sp>
      <p:sp>
        <p:nvSpPr>
          <p:cNvPr id="41" name="テキスト ボックス 40"/>
          <p:cNvSpPr txBox="1"/>
          <p:nvPr/>
        </p:nvSpPr>
        <p:spPr>
          <a:xfrm>
            <a:off x="3138152" y="9677400"/>
            <a:ext cx="356188" cy="276999"/>
          </a:xfrm>
          <a:prstGeom prst="rect">
            <a:avLst/>
          </a:prstGeom>
          <a:noFill/>
        </p:spPr>
        <p:txBody>
          <a:bodyPr wrap="none" rtlCol="0">
            <a:spAutoFit/>
          </a:bodyPr>
          <a:lstStyle/>
          <a:p>
            <a:r>
              <a:rPr kumimoji="1" lang="en-US" altLang="ja-JP" sz="1200" dirty="0" smtClean="0"/>
              <a:t>-3-</a:t>
            </a:r>
            <a:endParaRPr kumimoji="1" lang="ja-JP" altLang="en-US" sz="1200" dirty="0"/>
          </a:p>
        </p:txBody>
      </p:sp>
      <p:sp>
        <p:nvSpPr>
          <p:cNvPr id="22" name="正方形/長方形 21"/>
          <p:cNvSpPr/>
          <p:nvPr/>
        </p:nvSpPr>
        <p:spPr>
          <a:xfrm>
            <a:off x="77693" y="7892102"/>
            <a:ext cx="6780307" cy="2031325"/>
          </a:xfrm>
          <a:prstGeom prst="rect">
            <a:avLst/>
          </a:prstGeom>
        </p:spPr>
        <p:txBody>
          <a:bodyPr wrap="square">
            <a:spAutoFit/>
          </a:bodyPr>
          <a:lstStyle/>
          <a:p>
            <a:r>
              <a:rPr lang="en-US" altLang="ja-JP" sz="1050" dirty="0" smtClean="0">
                <a:latin typeface="HG丸ｺﾞｼｯｸM-PRO" panose="020F0600000000000000" pitchFamily="50" charset="-128"/>
                <a:ea typeface="HG丸ｺﾞｼｯｸM-PRO" panose="020F0600000000000000" pitchFamily="50" charset="-128"/>
              </a:rPr>
              <a:t>※</a:t>
            </a:r>
            <a:r>
              <a:rPr lang="ja-JP" altLang="en-US" sz="1050" dirty="0" smtClean="0">
                <a:latin typeface="HG丸ｺﾞｼｯｸM-PRO" panose="020F0600000000000000" pitchFamily="50" charset="-128"/>
                <a:ea typeface="HG丸ｺﾞｼｯｸM-PRO" panose="020F0600000000000000" pitchFamily="50" charset="-128"/>
              </a:rPr>
              <a:t>　生物検定の方法について</a:t>
            </a:r>
            <a:r>
              <a:rPr lang="ja-JP" altLang="en-US" sz="1050" dirty="0">
                <a:latin typeface="HG丸ｺﾞｼｯｸM-PRO" panose="020F0600000000000000" pitchFamily="50" charset="-128"/>
                <a:ea typeface="HG丸ｺﾞｼｯｸM-PRO" panose="020F0600000000000000" pitchFamily="50" charset="-128"/>
              </a:rPr>
              <a:t>は、 「飼料及び堆肥に残留する除草剤の簡易判定法と被害軽減対策マニュアル</a:t>
            </a:r>
            <a:r>
              <a:rPr lang="ja-JP" altLang="en-US" sz="1050" dirty="0" smtClean="0">
                <a:latin typeface="HG丸ｺﾞｼｯｸM-PRO" panose="020F0600000000000000" pitchFamily="50" charset="-128"/>
                <a:ea typeface="HG丸ｺﾞｼｯｸM-PRO" panose="020F0600000000000000" pitchFamily="50" charset="-128"/>
              </a:rPr>
              <a:t>」　</a:t>
            </a:r>
            <a:endParaRPr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から転載しました。なお、無断転載は禁止させていただきます。</a:t>
            </a:r>
            <a:endParaRPr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　</a:t>
            </a:r>
            <a:r>
              <a:rPr lang="ja-JP" altLang="ja-JP" sz="1050" dirty="0" smtClean="0">
                <a:latin typeface="HG丸ｺﾞｼｯｸM-PRO" panose="020F0600000000000000" pitchFamily="50" charset="-128"/>
                <a:ea typeface="HG丸ｺﾞｼｯｸM-PRO" panose="020F0600000000000000" pitchFamily="50" charset="-128"/>
              </a:rPr>
              <a:t>また</a:t>
            </a:r>
            <a:r>
              <a:rPr lang="ja-JP" altLang="ja-JP" sz="1050" dirty="0">
                <a:latin typeface="HG丸ｺﾞｼｯｸM-PRO" panose="020F0600000000000000" pitchFamily="50" charset="-128"/>
                <a:ea typeface="HG丸ｺﾞｼｯｸM-PRO" panose="020F0600000000000000" pitchFamily="50" charset="-128"/>
              </a:rPr>
              <a:t>、本検定法は牛</a:t>
            </a:r>
            <a:r>
              <a:rPr lang="ja-JP" altLang="ja-JP" sz="1050" dirty="0" err="1">
                <a:latin typeface="HG丸ｺﾞｼｯｸM-PRO" panose="020F0600000000000000" pitchFamily="50" charset="-128"/>
                <a:ea typeface="HG丸ｺﾞｼｯｸM-PRO" panose="020F0600000000000000" pitchFamily="50" charset="-128"/>
              </a:rPr>
              <a:t>ふん堆</a:t>
            </a:r>
            <a:r>
              <a:rPr lang="ja-JP" altLang="ja-JP" sz="1050" dirty="0">
                <a:latin typeface="HG丸ｺﾞｼｯｸM-PRO" panose="020F0600000000000000" pitchFamily="50" charset="-128"/>
                <a:ea typeface="HG丸ｺﾞｼｯｸM-PRO" panose="020F0600000000000000" pitchFamily="50" charset="-128"/>
              </a:rPr>
              <a:t>肥を対象に開発された手法であり、その他の家畜由来堆肥では、塩類障害に</a:t>
            </a:r>
            <a:r>
              <a:rPr lang="ja-JP" altLang="ja-JP" sz="1050" dirty="0" smtClean="0">
                <a:latin typeface="HG丸ｺﾞｼｯｸM-PRO" panose="020F0600000000000000" pitchFamily="50" charset="-128"/>
                <a:ea typeface="HG丸ｺﾞｼｯｸM-PRO" panose="020F0600000000000000" pitchFamily="50" charset="-128"/>
              </a:rPr>
              <a:t>よ</a:t>
            </a:r>
            <a:endParaRPr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ja-JP" sz="1050" dirty="0" err="1" smtClean="0">
                <a:latin typeface="HG丸ｺﾞｼｯｸM-PRO" panose="020F0600000000000000" pitchFamily="50" charset="-128"/>
                <a:ea typeface="HG丸ｺﾞｼｯｸM-PRO" panose="020F0600000000000000" pitchFamily="50" charset="-128"/>
              </a:rPr>
              <a:t>る</a:t>
            </a:r>
            <a:r>
              <a:rPr lang="ja-JP" altLang="ja-JP" sz="1050" dirty="0" smtClean="0">
                <a:latin typeface="HG丸ｺﾞｼｯｸM-PRO" panose="020F0600000000000000" pitchFamily="50" charset="-128"/>
                <a:ea typeface="HG丸ｺﾞｼｯｸM-PRO" panose="020F0600000000000000" pitchFamily="50" charset="-128"/>
              </a:rPr>
              <a:t>発芽</a:t>
            </a:r>
            <a:r>
              <a:rPr lang="ja-JP" altLang="ja-JP" sz="1050" dirty="0">
                <a:latin typeface="HG丸ｺﾞｼｯｸM-PRO" panose="020F0600000000000000" pitchFamily="50" charset="-128"/>
                <a:ea typeface="HG丸ｺﾞｼｯｸM-PRO" panose="020F0600000000000000" pitchFamily="50" charset="-128"/>
              </a:rPr>
              <a:t>不良等が生じる可能性があります。このため、牛ふん以外の堆肥を用いる場合は、堆肥の混合割合</a:t>
            </a:r>
            <a:r>
              <a:rPr lang="ja-JP" altLang="ja-JP" sz="1050" dirty="0" smtClean="0">
                <a:latin typeface="HG丸ｺﾞｼｯｸM-PRO" panose="020F0600000000000000" pitchFamily="50" charset="-128"/>
                <a:ea typeface="HG丸ｺﾞｼｯｸM-PRO" panose="020F0600000000000000" pitchFamily="50" charset="-128"/>
              </a:rPr>
              <a:t>等</a:t>
            </a:r>
            <a:endParaRPr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ja-JP" sz="1050" dirty="0" smtClean="0">
                <a:latin typeface="HG丸ｺﾞｼｯｸM-PRO" panose="020F0600000000000000" pitchFamily="50" charset="-128"/>
                <a:ea typeface="HG丸ｺﾞｼｯｸM-PRO" panose="020F0600000000000000" pitchFamily="50" charset="-128"/>
              </a:rPr>
              <a:t>を実際</a:t>
            </a:r>
            <a:r>
              <a:rPr lang="ja-JP" altLang="ja-JP" sz="1050" dirty="0">
                <a:latin typeface="HG丸ｺﾞｼｯｸM-PRO" panose="020F0600000000000000" pitchFamily="50" charset="-128"/>
                <a:ea typeface="HG丸ｺﾞｼｯｸM-PRO" panose="020F0600000000000000" pitchFamily="50" charset="-128"/>
              </a:rPr>
              <a:t>の栽培条件に合わせて、実際に栽培する作物について、カップで試し栽培を行い、初期生育を観</a:t>
            </a:r>
            <a:r>
              <a:rPr lang="ja-JP" altLang="ja-JP" sz="1050" dirty="0" smtClean="0">
                <a:latin typeface="HG丸ｺﾞｼｯｸM-PRO" panose="020F0600000000000000" pitchFamily="50" charset="-128"/>
                <a:ea typeface="HG丸ｺﾞｼｯｸM-PRO" panose="020F0600000000000000" pitchFamily="50" charset="-128"/>
              </a:rPr>
              <a:t>察す</a:t>
            </a:r>
            <a:endParaRPr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ja-JP" sz="1050" dirty="0" err="1" smtClean="0">
                <a:latin typeface="HG丸ｺﾞｼｯｸM-PRO" panose="020F0600000000000000" pitchFamily="50" charset="-128"/>
                <a:ea typeface="HG丸ｺﾞｼｯｸM-PRO" panose="020F0600000000000000" pitchFamily="50" charset="-128"/>
              </a:rPr>
              <a:t>る</a:t>
            </a:r>
            <a:r>
              <a:rPr lang="ja-JP" altLang="ja-JP" sz="1050" dirty="0" smtClean="0">
                <a:latin typeface="HG丸ｺﾞｼｯｸM-PRO" panose="020F0600000000000000" pitchFamily="50" charset="-128"/>
                <a:ea typeface="HG丸ｺﾞｼｯｸM-PRO" panose="020F0600000000000000" pitchFamily="50" charset="-128"/>
              </a:rPr>
              <a:t>こと</a:t>
            </a:r>
            <a:r>
              <a:rPr lang="ja-JP" altLang="ja-JP" sz="1050" dirty="0">
                <a:latin typeface="HG丸ｺﾞｼｯｸM-PRO" panose="020F0600000000000000" pitchFamily="50" charset="-128"/>
                <a:ea typeface="HG丸ｺﾞｼｯｸM-PRO" panose="020F0600000000000000" pitchFamily="50" charset="-128"/>
              </a:rPr>
              <a:t>により生育障害が発生しないかどうかをご確認</a:t>
            </a:r>
            <a:r>
              <a:rPr lang="ja-JP" altLang="ja-JP" sz="1050" dirty="0" smtClean="0">
                <a:latin typeface="HG丸ｺﾞｼｯｸM-PRO" panose="020F0600000000000000" pitchFamily="50" charset="-128"/>
                <a:ea typeface="HG丸ｺﾞｼｯｸM-PRO" panose="020F0600000000000000" pitchFamily="50" charset="-128"/>
              </a:rPr>
              <a:t>ください</a:t>
            </a:r>
            <a:r>
              <a:rPr lang="ja-JP" altLang="en-US" sz="1050" dirty="0" smtClean="0">
                <a:latin typeface="HG丸ｺﾞｼｯｸM-PRO" panose="020F0600000000000000" pitchFamily="50" charset="-128"/>
                <a:ea typeface="HG丸ｺﾞｼｯｸM-PRO" panose="020F0600000000000000" pitchFamily="50" charset="-128"/>
              </a:rPr>
              <a:t>。</a:t>
            </a:r>
            <a:endParaRPr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ja-JP" sz="1050" dirty="0" smtClean="0">
                <a:latin typeface="HG丸ｺﾞｼｯｸM-PRO" panose="020F0600000000000000" pitchFamily="50" charset="-128"/>
                <a:ea typeface="HG丸ｺﾞｼｯｸM-PRO" panose="020F0600000000000000" pitchFamily="50" charset="-128"/>
              </a:rPr>
              <a:t>（</a:t>
            </a:r>
            <a:r>
              <a:rPr lang="ja-JP" altLang="ja-JP" sz="1050" dirty="0">
                <a:latin typeface="HG丸ｺﾞｼｯｸM-PRO" panose="020F0600000000000000" pitchFamily="50" charset="-128"/>
                <a:ea typeface="HG丸ｺﾞｼｯｸM-PRO" panose="020F0600000000000000" pitchFamily="50" charset="-128"/>
              </a:rPr>
              <a:t>例：堆肥投入量</a:t>
            </a:r>
            <a:r>
              <a:rPr lang="en-US" altLang="ja-JP" sz="1050" dirty="0">
                <a:latin typeface="HG丸ｺﾞｼｯｸM-PRO" panose="020F0600000000000000" pitchFamily="50" charset="-128"/>
                <a:ea typeface="HG丸ｺﾞｼｯｸM-PRO" panose="020F0600000000000000" pitchFamily="50" charset="-128"/>
              </a:rPr>
              <a:t>0.5t/10a</a:t>
            </a:r>
            <a:r>
              <a:rPr lang="ja-JP" altLang="ja-JP" sz="1050" dirty="0" err="1">
                <a:latin typeface="HG丸ｺﾞｼｯｸM-PRO" panose="020F0600000000000000" pitchFamily="50" charset="-128"/>
                <a:ea typeface="HG丸ｺﾞｼｯｸM-PRO" panose="020F0600000000000000" pitchFamily="50" charset="-128"/>
              </a:rPr>
              <a:t>、</a:t>
            </a:r>
            <a:r>
              <a:rPr lang="ja-JP" altLang="ja-JP" sz="1050" dirty="0">
                <a:latin typeface="HG丸ｺﾞｼｯｸM-PRO" panose="020F0600000000000000" pitchFamily="50" charset="-128"/>
                <a:ea typeface="HG丸ｺﾞｼｯｸM-PRO" panose="020F0600000000000000" pitchFamily="50" charset="-128"/>
              </a:rPr>
              <a:t>作土層</a:t>
            </a:r>
            <a:r>
              <a:rPr lang="en-US" altLang="ja-JP" sz="1050" dirty="0" smtClean="0">
                <a:latin typeface="HG丸ｺﾞｼｯｸM-PRO" panose="020F0600000000000000" pitchFamily="50" charset="-128"/>
                <a:ea typeface="HG丸ｺﾞｼｯｸM-PRO" panose="020F0600000000000000" pitchFamily="50" charset="-128"/>
              </a:rPr>
              <a:t>20cm</a:t>
            </a:r>
            <a:r>
              <a:rPr lang="ja-JP" altLang="ja-JP" sz="1050" dirty="0" smtClean="0">
                <a:latin typeface="HG丸ｺﾞｼｯｸM-PRO" panose="020F0600000000000000" pitchFamily="50" charset="-128"/>
                <a:ea typeface="HG丸ｺﾞｼｯｸM-PRO" panose="020F0600000000000000" pitchFamily="50" charset="-128"/>
              </a:rPr>
              <a:t>の場合</a:t>
            </a:r>
            <a:r>
              <a:rPr lang="ja-JP" altLang="ja-JP" sz="1050" dirty="0">
                <a:latin typeface="HG丸ｺﾞｼｯｸM-PRO" panose="020F0600000000000000" pitchFamily="50" charset="-128"/>
                <a:ea typeface="HG丸ｺﾞｼｯｸM-PRO" panose="020F0600000000000000" pitchFamily="50" charset="-128"/>
              </a:rPr>
              <a:t>、培土</a:t>
            </a:r>
            <a:r>
              <a:rPr lang="en-US" altLang="ja-JP" sz="1050" dirty="0">
                <a:latin typeface="HG丸ｺﾞｼｯｸM-PRO" panose="020F0600000000000000" pitchFamily="50" charset="-128"/>
                <a:ea typeface="HG丸ｺﾞｼｯｸM-PRO" panose="020F0600000000000000" pitchFamily="50" charset="-128"/>
              </a:rPr>
              <a:t>500</a:t>
            </a:r>
            <a:r>
              <a:rPr lang="ja-JP" altLang="ja-JP" sz="1050" dirty="0" err="1">
                <a:latin typeface="HG丸ｺﾞｼｯｸM-PRO" panose="020F0600000000000000" pitchFamily="50" charset="-128"/>
                <a:ea typeface="HG丸ｺﾞｼｯｸM-PRO" panose="020F0600000000000000" pitchFamily="50" charset="-128"/>
              </a:rPr>
              <a:t>ｇ</a:t>
            </a:r>
            <a:r>
              <a:rPr lang="ja-JP" altLang="ja-JP" sz="1050" dirty="0">
                <a:latin typeface="HG丸ｺﾞｼｯｸM-PRO" panose="020F0600000000000000" pitchFamily="50" charset="-128"/>
                <a:ea typeface="HG丸ｺﾞｼｯｸM-PRO" panose="020F0600000000000000" pitchFamily="50" charset="-128"/>
              </a:rPr>
              <a:t>に対し、堆肥</a:t>
            </a:r>
            <a:r>
              <a:rPr lang="en-US" altLang="ja-JP" sz="1050">
                <a:latin typeface="HG丸ｺﾞｼｯｸM-PRO" panose="020F0600000000000000" pitchFamily="50" charset="-128"/>
                <a:ea typeface="HG丸ｺﾞｼｯｸM-PRO" panose="020F0600000000000000" pitchFamily="50" charset="-128"/>
              </a:rPr>
              <a:t>1.25g </a:t>
            </a:r>
            <a:r>
              <a:rPr lang="en-US" altLang="ja-JP" sz="1050" smtClean="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　</a:t>
            </a:r>
            <a:endParaRPr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　検定方法の詳細については、以下の</a:t>
            </a:r>
            <a:r>
              <a:rPr lang="en-US" altLang="ja-JP" sz="1050" dirty="0" smtClean="0">
                <a:latin typeface="HG丸ｺﾞｼｯｸM-PRO" panose="020F0600000000000000" pitchFamily="50" charset="-128"/>
                <a:ea typeface="HG丸ｺﾞｼｯｸM-PRO" panose="020F0600000000000000" pitchFamily="50" charset="-128"/>
              </a:rPr>
              <a:t>URL</a:t>
            </a:r>
            <a:r>
              <a:rPr lang="ja-JP" altLang="en-US" sz="1050" dirty="0" smtClean="0">
                <a:latin typeface="HG丸ｺﾞｼｯｸM-PRO" panose="020F0600000000000000" pitchFamily="50" charset="-128"/>
                <a:ea typeface="HG丸ｺﾞｼｯｸM-PRO" panose="020F0600000000000000" pitchFamily="50" charset="-128"/>
              </a:rPr>
              <a:t>を</a:t>
            </a:r>
            <a:r>
              <a:rPr lang="ja-JP" altLang="en-US" sz="1050" dirty="0">
                <a:latin typeface="HG丸ｺﾞｼｯｸM-PRO" panose="020F0600000000000000" pitchFamily="50" charset="-128"/>
                <a:ea typeface="HG丸ｺﾞｼｯｸM-PRO" panose="020F0600000000000000" pitchFamily="50" charset="-128"/>
              </a:rPr>
              <a:t>参照してください。</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smtClean="0">
                <a:solidFill>
                  <a:schemeClr val="bg1"/>
                </a:solidFill>
                <a:latin typeface="HG丸ｺﾞｼｯｸM-PRO" panose="020F0600000000000000" pitchFamily="50" charset="-128"/>
                <a:ea typeface="HG丸ｺﾞｼｯｸM-PRO" panose="020F0600000000000000" pitchFamily="50" charset="-128"/>
              </a:rPr>
              <a:t>　</a:t>
            </a:r>
            <a:r>
              <a:rPr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https</a:t>
            </a:r>
            <a:r>
              <a:rPr lang="en-US" altLang="ja-JP" sz="105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a:t>
            </a:r>
            <a:r>
              <a:rPr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www.naro.affrc.go.jp/publicity_report/publication/files/clopyralid.pdf</a:t>
            </a:r>
          </a:p>
          <a:p>
            <a:r>
              <a:rPr lang="ja-JP" altLang="en-US" sz="1050" dirty="0" smtClean="0">
                <a:latin typeface="HG丸ｺﾞｼｯｸM-PRO" panose="020F0600000000000000" pitchFamily="50" charset="-128"/>
                <a:ea typeface="HG丸ｺﾞｼｯｸM-PRO" panose="020F0600000000000000" pitchFamily="50" charset="-128"/>
              </a:rPr>
              <a:t>　</a:t>
            </a:r>
            <a:r>
              <a:rPr lang="ja-JP" altLang="en-US"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　また、初期生育の影響については、以下の</a:t>
            </a:r>
            <a:r>
              <a:rPr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URL</a:t>
            </a:r>
            <a:r>
              <a:rPr lang="ja-JP" altLang="en-US"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を参照してください。</a:t>
            </a:r>
            <a:endParaRPr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lang="ja-JP" altLang="en-US"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http</a:t>
            </a:r>
            <a:r>
              <a:rPr lang="en-US" altLang="ja-JP" sz="105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://www.naro.affrc.go.jp/publicity_report/pub2016_or_later/files/clopyralid_disorder.pdf</a:t>
            </a:r>
            <a:endParaRPr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1050" dirty="0">
              <a:latin typeface="HG丸ｺﾞｼｯｸM-PRO" panose="020F0600000000000000" pitchFamily="50" charset="-128"/>
              <a:ea typeface="HG丸ｺﾞｼｯｸM-PRO" panose="020F0600000000000000" pitchFamily="50" charset="-128"/>
            </a:endParaRPr>
          </a:p>
        </p:txBody>
      </p:sp>
      <p:pic>
        <p:nvPicPr>
          <p:cNvPr id="21" name="図 20"/>
          <p:cNvPicPr>
            <a:picLocks noChangeAspect="1"/>
          </p:cNvPicPr>
          <p:nvPr/>
        </p:nvPicPr>
        <p:blipFill>
          <a:blip r:embed="rId10"/>
          <a:stretch>
            <a:fillRect/>
          </a:stretch>
        </p:blipFill>
        <p:spPr>
          <a:xfrm>
            <a:off x="2328693" y="5012664"/>
            <a:ext cx="4298190" cy="1300274"/>
          </a:xfrm>
          <a:prstGeom prst="rect">
            <a:avLst/>
          </a:prstGeom>
        </p:spPr>
      </p:pic>
    </p:spTree>
    <p:extLst>
      <p:ext uri="{BB962C8B-B14F-4D97-AF65-F5344CB8AC3E}">
        <p14:creationId xmlns:p14="http://schemas.microsoft.com/office/powerpoint/2010/main" val="120961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9095" y="1794436"/>
            <a:ext cx="6690123" cy="4400113"/>
          </a:xfrm>
          <a:prstGeom prst="roundRect">
            <a:avLst>
              <a:gd name="adj" fmla="val 5177"/>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 name="正方形/長方形 2"/>
          <p:cNvSpPr/>
          <p:nvPr/>
        </p:nvSpPr>
        <p:spPr>
          <a:xfrm>
            <a:off x="164847" y="4352771"/>
            <a:ext cx="2079412" cy="15634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29540" y="8855177"/>
            <a:ext cx="6560820" cy="585009"/>
          </a:xfrm>
          <a:prstGeom prst="roundRect">
            <a:avLst>
              <a:gd name="adj" fmla="val 17703"/>
            </a:avLst>
          </a:prstGeom>
          <a:solidFill>
            <a:schemeClr val="bg1"/>
          </a:solidFill>
          <a:ln w="7302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n-ea"/>
              </a:rPr>
              <a:t>お問い合わせ先　</a:t>
            </a:r>
            <a:endParaRPr kumimoji="1" lang="en-US" altLang="ja-JP" sz="1400" dirty="0" smtClean="0">
              <a:solidFill>
                <a:schemeClr val="tx1"/>
              </a:solidFill>
              <a:latin typeface="+mn-ea"/>
            </a:endParaRPr>
          </a:p>
          <a:p>
            <a:pPr algn="ctr"/>
            <a:r>
              <a:rPr lang="ja-JP" altLang="en-US" sz="1400" dirty="0">
                <a:solidFill>
                  <a:schemeClr val="tx1"/>
                </a:solidFill>
                <a:latin typeface="+mn-ea"/>
              </a:rPr>
              <a:t>埼玉県農林部農産物安全課　</a:t>
            </a:r>
            <a:r>
              <a:rPr lang="en-US" altLang="ja-JP" sz="1400" dirty="0">
                <a:solidFill>
                  <a:schemeClr val="tx1"/>
                </a:solidFill>
                <a:latin typeface="+mn-ea"/>
              </a:rPr>
              <a:t>TEL</a:t>
            </a:r>
            <a:r>
              <a:rPr lang="ja-JP" altLang="en-US" sz="1400" dirty="0">
                <a:solidFill>
                  <a:schemeClr val="tx1"/>
                </a:solidFill>
                <a:latin typeface="+mn-ea"/>
              </a:rPr>
              <a:t> </a:t>
            </a:r>
            <a:r>
              <a:rPr lang="en-US" altLang="ja-JP" sz="1400" dirty="0">
                <a:solidFill>
                  <a:schemeClr val="tx1"/>
                </a:solidFill>
                <a:latin typeface="+mn-ea"/>
              </a:rPr>
              <a:t>048-830-4049</a:t>
            </a:r>
          </a:p>
        </p:txBody>
      </p:sp>
      <p:sp>
        <p:nvSpPr>
          <p:cNvPr id="5" name="テキスト ボックス 4"/>
          <p:cNvSpPr txBox="1"/>
          <p:nvPr/>
        </p:nvSpPr>
        <p:spPr>
          <a:xfrm>
            <a:off x="2540" y="9452887"/>
            <a:ext cx="6855460" cy="276999"/>
          </a:xfrm>
          <a:prstGeom prst="rect">
            <a:avLst/>
          </a:prstGeom>
          <a:noFill/>
        </p:spPr>
        <p:txBody>
          <a:bodyPr wrap="square" rtlCol="0">
            <a:spAutoFit/>
          </a:bodyPr>
          <a:lstStyle/>
          <a:p>
            <a:pPr algn="ctr"/>
            <a:r>
              <a:rPr lang="ja-JP" altLang="en-US" sz="1200" dirty="0" smtClean="0">
                <a:latin typeface="+mj-ea"/>
                <a:ea typeface="+mj-ea"/>
              </a:rPr>
              <a:t>平成</a:t>
            </a:r>
            <a:r>
              <a:rPr lang="en-US" altLang="ja-JP" sz="1200" dirty="0" smtClean="0">
                <a:latin typeface="+mj-ea"/>
                <a:ea typeface="+mj-ea"/>
              </a:rPr>
              <a:t>30</a:t>
            </a:r>
            <a:r>
              <a:rPr lang="ja-JP" altLang="en-US" sz="1200" dirty="0" smtClean="0">
                <a:latin typeface="+mj-ea"/>
                <a:ea typeface="+mj-ea"/>
              </a:rPr>
              <a:t>年</a:t>
            </a:r>
            <a:r>
              <a:rPr lang="ja-JP" altLang="en-US" sz="1200" dirty="0">
                <a:latin typeface="+mj-ea"/>
                <a:ea typeface="+mj-ea"/>
              </a:rPr>
              <a:t>７</a:t>
            </a:r>
            <a:r>
              <a:rPr lang="ja-JP" altLang="en-US" sz="1200" dirty="0" smtClean="0">
                <a:latin typeface="+mj-ea"/>
                <a:ea typeface="+mj-ea"/>
              </a:rPr>
              <a:t>月　農林水産省 生産局 園芸作物課</a:t>
            </a:r>
            <a:endParaRPr lang="en-US" altLang="ja-JP" sz="1200" dirty="0" smtClean="0">
              <a:latin typeface="+mj-ea"/>
              <a:ea typeface="+mj-ea"/>
            </a:endParaRPr>
          </a:p>
        </p:txBody>
      </p:sp>
      <p:grpSp>
        <p:nvGrpSpPr>
          <p:cNvPr id="6" name="グループ化 5"/>
          <p:cNvGrpSpPr/>
          <p:nvPr/>
        </p:nvGrpSpPr>
        <p:grpSpPr>
          <a:xfrm>
            <a:off x="35049" y="111176"/>
            <a:ext cx="6689930" cy="1562190"/>
            <a:chOff x="35049" y="7437030"/>
            <a:chExt cx="6689930" cy="1562190"/>
          </a:xfrm>
        </p:grpSpPr>
        <p:sp>
          <p:nvSpPr>
            <p:cNvPr id="7" name="対角する 2 つの角を丸めた四角形 6"/>
            <p:cNvSpPr/>
            <p:nvPr/>
          </p:nvSpPr>
          <p:spPr>
            <a:xfrm>
              <a:off x="165461" y="8271905"/>
              <a:ext cx="6488978" cy="727315"/>
            </a:xfrm>
            <a:prstGeom prst="round2DiagRect">
              <a:avLst>
                <a:gd name="adj1" fmla="val 12122"/>
                <a:gd name="adj2" fmla="val 0"/>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003300"/>
                  </a:solidFill>
                  <a:latin typeface="ＤＦ特太ゴシック体" panose="020B0509000000000000" pitchFamily="49" charset="-128"/>
                  <a:ea typeface="ＤＦ特太ゴシック体" panose="020B0509000000000000" pitchFamily="49" charset="-128"/>
                </a:rPr>
                <a:t>地域の普及指導センターへ速やかに相談しましょう！！</a:t>
              </a:r>
              <a:endParaRPr lang="en-US" altLang="ja-JP" sz="1800" dirty="0">
                <a:solidFill>
                  <a:srgbClr val="003300"/>
                </a:solidFill>
                <a:latin typeface="ＤＦ特太ゴシック体" panose="020B0509000000000000" pitchFamily="49" charset="-128"/>
                <a:ea typeface="ＤＦ特太ゴシック体" panose="020B0509000000000000" pitchFamily="49"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587" y="8349963"/>
              <a:ext cx="384858" cy="527923"/>
            </a:xfrm>
            <a:prstGeom prst="rect">
              <a:avLst/>
            </a:prstGeom>
            <a:noFill/>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5614" y="8369713"/>
              <a:ext cx="412247" cy="483273"/>
            </a:xfrm>
            <a:prstGeom prst="rect">
              <a:avLst/>
            </a:prstGeom>
          </p:spPr>
        </p:pic>
        <p:sp>
          <p:nvSpPr>
            <p:cNvPr id="10" name="星 12 9"/>
            <p:cNvSpPr/>
            <p:nvPr/>
          </p:nvSpPr>
          <p:spPr>
            <a:xfrm>
              <a:off x="35049" y="7437030"/>
              <a:ext cx="6689930" cy="941867"/>
            </a:xfrm>
            <a:prstGeom prst="star12">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クロピラリド</a:t>
              </a:r>
              <a:r>
                <a:rPr lang="ja-JP" altLang="en-US" sz="2000" b="1" dirty="0" smtClean="0"/>
                <a:t>が原因と</a:t>
              </a:r>
              <a:r>
                <a:rPr kumimoji="1" lang="ja-JP" altLang="en-US" sz="2000" b="1" dirty="0" smtClean="0"/>
                <a:t>疑われる</a:t>
              </a:r>
              <a:endParaRPr kumimoji="1" lang="en-US" altLang="ja-JP" sz="2000" b="1" dirty="0" smtClean="0"/>
            </a:p>
            <a:p>
              <a:pPr algn="ctr"/>
              <a:r>
                <a:rPr kumimoji="1" lang="ja-JP" altLang="en-US" sz="2000" b="1" dirty="0" smtClean="0"/>
                <a:t>症状がみつかったときは・・・</a:t>
              </a:r>
              <a:endParaRPr kumimoji="1" lang="ja-JP" altLang="en-US" sz="2000" b="1" dirty="0"/>
            </a:p>
          </p:txBody>
        </p:sp>
      </p:grpSp>
      <p:sp>
        <p:nvSpPr>
          <p:cNvPr id="11" name="対角する 2 つの角を丸めた四角形 10"/>
          <p:cNvSpPr/>
          <p:nvPr/>
        </p:nvSpPr>
        <p:spPr>
          <a:xfrm>
            <a:off x="80662" y="6292996"/>
            <a:ext cx="6735316" cy="2426148"/>
          </a:xfrm>
          <a:prstGeom prst="round2DiagRect">
            <a:avLst>
              <a:gd name="adj1" fmla="val 12122"/>
              <a:gd name="adj2" fmla="val 0"/>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strike="dblStrike" dirty="0">
              <a:solidFill>
                <a:srgbClr val="0000FF"/>
              </a:solidFill>
              <a:latin typeface="HG丸ｺﾞｼｯｸM-PRO" panose="020F0600000000000000" pitchFamily="50" charset="-128"/>
              <a:ea typeface="HG丸ｺﾞｼｯｸM-PRO" panose="020F0600000000000000" pitchFamily="50" charset="-128"/>
            </a:endParaRPr>
          </a:p>
        </p:txBody>
      </p:sp>
      <p:grpSp>
        <p:nvGrpSpPr>
          <p:cNvPr id="13" name="グループ化 12"/>
          <p:cNvGrpSpPr/>
          <p:nvPr/>
        </p:nvGrpSpPr>
        <p:grpSpPr>
          <a:xfrm>
            <a:off x="24489" y="1765601"/>
            <a:ext cx="7738317" cy="4570959"/>
            <a:chOff x="112702" y="444886"/>
            <a:chExt cx="7738317" cy="4570959"/>
          </a:xfrm>
        </p:grpSpPr>
        <p:grpSp>
          <p:nvGrpSpPr>
            <p:cNvPr id="17" name="グループ化 16"/>
            <p:cNvGrpSpPr/>
            <p:nvPr/>
          </p:nvGrpSpPr>
          <p:grpSpPr>
            <a:xfrm>
              <a:off x="400606" y="2327946"/>
              <a:ext cx="7450413" cy="2489408"/>
              <a:chOff x="605084" y="7115412"/>
              <a:chExt cx="6781520" cy="2390848"/>
            </a:xfrm>
          </p:grpSpPr>
          <p:sp>
            <p:nvSpPr>
              <p:cNvPr id="20" name="テキスト ボックス 19"/>
              <p:cNvSpPr txBox="1"/>
              <p:nvPr/>
            </p:nvSpPr>
            <p:spPr>
              <a:xfrm>
                <a:off x="2720769" y="7127682"/>
                <a:ext cx="1959019" cy="413827"/>
              </a:xfrm>
              <a:prstGeom prst="rect">
                <a:avLst/>
              </a:prstGeom>
              <a:noFill/>
              <a:ln>
                <a:noFill/>
              </a:ln>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品目：トマト</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症状：葉の異常</a:t>
                </a:r>
              </a:p>
            </p:txBody>
          </p:sp>
          <p:sp>
            <p:nvSpPr>
              <p:cNvPr id="21" name="テキスト ボックス 20"/>
              <p:cNvSpPr txBox="1"/>
              <p:nvPr/>
            </p:nvSpPr>
            <p:spPr>
              <a:xfrm>
                <a:off x="605084" y="7153064"/>
                <a:ext cx="1826220" cy="413827"/>
              </a:xfrm>
              <a:prstGeom prst="rect">
                <a:avLst/>
              </a:prstGeom>
              <a:noFill/>
              <a:ln>
                <a:noFill/>
              </a:ln>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品目：さやえんどう</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症状：葉がカップ状になる</a:t>
                </a:r>
              </a:p>
            </p:txBody>
          </p:sp>
          <p:sp>
            <p:nvSpPr>
              <p:cNvPr id="22" name="テキスト ボックス 21"/>
              <p:cNvSpPr txBox="1"/>
              <p:nvPr/>
            </p:nvSpPr>
            <p:spPr>
              <a:xfrm>
                <a:off x="4553832" y="7115412"/>
                <a:ext cx="2832772" cy="413827"/>
              </a:xfrm>
              <a:prstGeom prst="rect">
                <a:avLst/>
              </a:prstGeom>
              <a:noFill/>
              <a:ln>
                <a:noFill/>
              </a:ln>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品目：ミニトマト</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症状：果実が細長く変形</a:t>
                </a:r>
              </a:p>
            </p:txBody>
          </p:sp>
          <p:sp>
            <p:nvSpPr>
              <p:cNvPr id="23" name="テキスト ボックス 22"/>
              <p:cNvSpPr txBox="1"/>
              <p:nvPr/>
            </p:nvSpPr>
            <p:spPr>
              <a:xfrm>
                <a:off x="2881168" y="9092433"/>
                <a:ext cx="1069971" cy="413827"/>
              </a:xfrm>
              <a:prstGeom prst="rect">
                <a:avLst/>
              </a:prstGeom>
              <a:noFill/>
              <a:ln>
                <a:noFill/>
              </a:ln>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品目：きく</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症状</a:t>
                </a:r>
                <a:r>
                  <a:rPr lang="ja-JP" altLang="en-US" sz="1100" dirty="0" smtClean="0">
                    <a:latin typeface="HG丸ｺﾞｼｯｸM-PRO" panose="020F0600000000000000" pitchFamily="50" charset="-128"/>
                    <a:ea typeface="HG丸ｺﾞｼｯｸM-PRO" panose="020F0600000000000000" pitchFamily="50" charset="-128"/>
                  </a:rPr>
                  <a:t>：葉の異常</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906974" y="9082657"/>
                <a:ext cx="1410979" cy="413827"/>
              </a:xfrm>
              <a:prstGeom prst="rect">
                <a:avLst/>
              </a:prstGeom>
              <a:noFill/>
              <a:ln>
                <a:noFill/>
              </a:ln>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品目</a:t>
                </a:r>
                <a:r>
                  <a:rPr lang="ja-JP" altLang="en-US" sz="1100" dirty="0" smtClean="0">
                    <a:latin typeface="HG丸ｺﾞｼｯｸM-PRO" panose="020F0600000000000000" pitchFamily="50" charset="-128"/>
                    <a:ea typeface="HG丸ｺﾞｼｯｸM-PRO" panose="020F0600000000000000" pitchFamily="50" charset="-128"/>
                  </a:rPr>
                  <a:t>：スイートピー</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症状：葉の異常</a:t>
                </a:r>
                <a:endParaRPr lang="ja-JP" altLang="en-US" sz="1100" dirty="0">
                  <a:latin typeface="HG丸ｺﾞｼｯｸM-PRO" panose="020F0600000000000000" pitchFamily="50" charset="-128"/>
                  <a:ea typeface="HG丸ｺﾞｼｯｸM-PRO" panose="020F0600000000000000" pitchFamily="50" charset="-128"/>
                </a:endParaRPr>
              </a:p>
            </p:txBody>
          </p:sp>
        </p:grpSp>
        <p:sp>
          <p:nvSpPr>
            <p:cNvPr id="18" name="角丸四角形 17"/>
            <p:cNvSpPr/>
            <p:nvPr/>
          </p:nvSpPr>
          <p:spPr>
            <a:xfrm>
              <a:off x="112702" y="524786"/>
              <a:ext cx="6745298" cy="4491059"/>
            </a:xfrm>
            <a:prstGeom prst="roundRect">
              <a:avLst>
                <a:gd name="adj" fmla="val 5177"/>
              </a:avLst>
            </a:prstGeom>
            <a:noFill/>
            <a:ln w="381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9" name="テキスト ボックス 18"/>
            <p:cNvSpPr txBox="1"/>
            <p:nvPr/>
          </p:nvSpPr>
          <p:spPr>
            <a:xfrm>
              <a:off x="157308" y="444886"/>
              <a:ext cx="3658995" cy="338554"/>
            </a:xfrm>
            <a:prstGeom prst="rect">
              <a:avLst/>
            </a:prstGeom>
            <a:solidFill>
              <a:srgbClr val="FDE787"/>
            </a:solidFill>
            <a:ln w="12700" cap="rnd">
              <a:noFill/>
            </a:ln>
          </p:spPr>
          <p:txBody>
            <a:bodyPr wrap="square" rtlCol="0" anchor="ctr">
              <a:spAutoFit/>
            </a:bodyPr>
            <a:lstStyle/>
            <a:p>
              <a:r>
                <a:rPr lang="ja-JP" altLang="en-US" sz="1600" b="1" dirty="0" smtClean="0">
                  <a:solidFill>
                    <a:srgbClr val="FF6600"/>
                  </a:solidFill>
                </a:rPr>
                <a:t>クロピラリドによる作物の生育障害</a:t>
              </a:r>
              <a:endParaRPr lang="en-US" altLang="ja-JP" sz="1600" b="1" dirty="0">
                <a:solidFill>
                  <a:srgbClr val="FF6600"/>
                </a:solidFill>
              </a:endParaRPr>
            </a:p>
          </p:txBody>
        </p:sp>
      </p:gr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407" y="4246589"/>
            <a:ext cx="1997341" cy="1477771"/>
          </a:xfrm>
          <a:prstGeom prst="rect">
            <a:avLst/>
          </a:prstGeom>
          <a:ln>
            <a:noFill/>
          </a:ln>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079" y="2232026"/>
            <a:ext cx="1912132" cy="1440000"/>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44" y="2238789"/>
            <a:ext cx="1918302" cy="1440000"/>
          </a:xfrm>
          <a:prstGeom prst="rect">
            <a:avLst/>
          </a:prstGeom>
        </p:spPr>
      </p:pic>
      <p:sp>
        <p:nvSpPr>
          <p:cNvPr id="25" name="テキスト ボックス 24"/>
          <p:cNvSpPr txBox="1"/>
          <p:nvPr/>
        </p:nvSpPr>
        <p:spPr>
          <a:xfrm>
            <a:off x="35049" y="6133821"/>
            <a:ext cx="6837575" cy="2585323"/>
          </a:xfrm>
          <a:prstGeom prst="rect">
            <a:avLst/>
          </a:prstGeom>
          <a:noFill/>
        </p:spPr>
        <p:txBody>
          <a:bodyPr wrap="square" rtlCol="0">
            <a:spAutoFit/>
          </a:bodyPr>
          <a:lstStyle/>
          <a:p>
            <a:pPr marL="88900" indent="-88900" algn="ctr"/>
            <a:endParaRPr lang="en-US" altLang="ja-JP" sz="1400" dirty="0" smtClean="0">
              <a:latin typeface="ＤＦ特太ゴシック体" panose="020B0509000000000000" pitchFamily="49" charset="-128"/>
              <a:ea typeface="ＤＦ特太ゴシック体" panose="020B0509000000000000" pitchFamily="49" charset="-128"/>
            </a:endParaRPr>
          </a:p>
          <a:p>
            <a:pPr marL="88900" indent="-88900" algn="ctr"/>
            <a:r>
              <a:rPr lang="ja-JP" altLang="en-US" sz="1400" dirty="0" smtClean="0">
                <a:latin typeface="ＤＦ特太ゴシック体" panose="020B0509000000000000" pitchFamily="49" charset="-128"/>
                <a:ea typeface="ＤＦ特太ゴシック体" panose="020B0509000000000000" pitchFamily="49" charset="-128"/>
              </a:rPr>
              <a:t>～</a:t>
            </a:r>
            <a:r>
              <a:rPr lang="ja-JP" altLang="en-US" sz="1400" dirty="0">
                <a:latin typeface="ＤＦ特太ゴシック体" panose="020B0509000000000000" pitchFamily="49" charset="-128"/>
                <a:ea typeface="ＤＦ特太ゴシック体" panose="020B0509000000000000" pitchFamily="49" charset="-128"/>
              </a:rPr>
              <a:t>　参　考　～</a:t>
            </a:r>
          </a:p>
          <a:p>
            <a:pPr marL="88900" indent="-88900"/>
            <a:endParaRPr lang="ja-JP" altLang="en-US" sz="1400" dirty="0"/>
          </a:p>
          <a:p>
            <a:pPr marL="88900" indent="-88900"/>
            <a:r>
              <a:rPr lang="ja-JP" altLang="en-US" sz="1400" dirty="0" smtClean="0"/>
              <a:t>①　クロピラリド</a:t>
            </a:r>
            <a:r>
              <a:rPr lang="ja-JP" altLang="en-US" sz="1400" dirty="0"/>
              <a:t>は、広葉雑草（クローバーなど）を枯らす</a:t>
            </a:r>
            <a:r>
              <a:rPr lang="ja-JP" altLang="en-US" sz="1400" dirty="0" smtClean="0"/>
              <a:t>除草剤の成分で</a:t>
            </a:r>
            <a:r>
              <a:rPr lang="ja-JP" altLang="en-US" sz="1400" dirty="0"/>
              <a:t>、</a:t>
            </a:r>
            <a:r>
              <a:rPr lang="ja-JP" altLang="en-US" sz="1400" u="sng" dirty="0"/>
              <a:t>我が国が粗</a:t>
            </a:r>
            <a:r>
              <a:rPr lang="ja-JP" altLang="en-US" sz="1400" u="sng" dirty="0" smtClean="0"/>
              <a:t>飼料や穀類の多くを</a:t>
            </a:r>
            <a:r>
              <a:rPr lang="ja-JP" altLang="en-US" sz="1400" u="sng" dirty="0"/>
              <a:t>輸入している米国、豪州、カナダ</a:t>
            </a:r>
            <a:r>
              <a:rPr lang="ja-JP" altLang="en-US" sz="1400" u="sng" dirty="0" smtClean="0"/>
              <a:t>等の各国で</a:t>
            </a:r>
            <a:r>
              <a:rPr lang="ja-JP" altLang="en-US" sz="1400" u="sng" dirty="0"/>
              <a:t>使用</a:t>
            </a:r>
            <a:r>
              <a:rPr lang="ja-JP" altLang="en-US" sz="1400" dirty="0"/>
              <a:t>されています（我が国では申請がなく農薬登録</a:t>
            </a:r>
            <a:r>
              <a:rPr lang="ja-JP" altLang="en-US" sz="1400" dirty="0" smtClean="0"/>
              <a:t>されていません）。</a:t>
            </a:r>
            <a:endParaRPr lang="en-US" altLang="ja-JP" sz="1400" dirty="0" smtClean="0"/>
          </a:p>
          <a:p>
            <a:pPr marL="88900" indent="-88900"/>
            <a:endParaRPr lang="ja-JP" altLang="en-US" sz="400" dirty="0"/>
          </a:p>
          <a:p>
            <a:pPr marL="88900" indent="-88900"/>
            <a:r>
              <a:rPr lang="ja-JP" altLang="en-US" sz="1400" dirty="0" smtClean="0"/>
              <a:t>②　クロピラリド</a:t>
            </a:r>
            <a:r>
              <a:rPr lang="ja-JP" altLang="en-US" sz="1400" dirty="0"/>
              <a:t>は</a:t>
            </a:r>
            <a:r>
              <a:rPr lang="ja-JP" altLang="en-US" sz="1400" dirty="0" smtClean="0"/>
              <a:t>、家畜の体内から速やかに排出され、家畜や人に対する毒性が低いため、</a:t>
            </a:r>
            <a:r>
              <a:rPr lang="ja-JP" altLang="en-US" sz="1400" dirty="0"/>
              <a:t>飼料</a:t>
            </a:r>
            <a:r>
              <a:rPr lang="ja-JP" altLang="en-US" sz="1400" dirty="0" smtClean="0"/>
              <a:t>に</a:t>
            </a:r>
            <a:r>
              <a:rPr lang="ja-JP" altLang="en-US" sz="1400" dirty="0"/>
              <a:t>含まれて</a:t>
            </a:r>
            <a:r>
              <a:rPr lang="ja-JP" altLang="en-US" sz="1400" dirty="0" smtClean="0"/>
              <a:t>いても、</a:t>
            </a:r>
            <a:r>
              <a:rPr lang="ja-JP" altLang="en-US" sz="1400" b="1" u="sng" dirty="0">
                <a:solidFill>
                  <a:srgbClr val="FF0000"/>
                </a:solidFill>
              </a:rPr>
              <a:t>家畜</a:t>
            </a:r>
            <a:r>
              <a:rPr lang="ja-JP" altLang="en-US" sz="1400" b="1" u="sng" dirty="0" smtClean="0">
                <a:solidFill>
                  <a:srgbClr val="FF0000"/>
                </a:solidFill>
              </a:rPr>
              <a:t>や</a:t>
            </a:r>
            <a:r>
              <a:rPr lang="ja-JP" altLang="en-US" sz="1400" b="1" u="sng" dirty="0">
                <a:solidFill>
                  <a:srgbClr val="FF0000"/>
                </a:solidFill>
              </a:rPr>
              <a:t>人</a:t>
            </a:r>
            <a:r>
              <a:rPr lang="ja-JP" altLang="en-US" sz="1400" b="1" u="sng" dirty="0" smtClean="0">
                <a:solidFill>
                  <a:srgbClr val="FF0000"/>
                </a:solidFill>
              </a:rPr>
              <a:t>の</a:t>
            </a:r>
            <a:r>
              <a:rPr lang="ja-JP" altLang="en-US" sz="1400" b="1" u="sng" dirty="0">
                <a:solidFill>
                  <a:srgbClr val="FF0000"/>
                </a:solidFill>
              </a:rPr>
              <a:t>健康に影響を及ぼす心配はありません</a:t>
            </a:r>
            <a:r>
              <a:rPr lang="ja-JP" altLang="en-US" sz="1400" dirty="0" smtClean="0"/>
              <a:t>。</a:t>
            </a:r>
            <a:endParaRPr lang="en-US" altLang="ja-JP" sz="1400" dirty="0" smtClean="0"/>
          </a:p>
          <a:p>
            <a:pPr marL="88900" indent="-88900"/>
            <a:endParaRPr lang="en-US" altLang="ja-JP" sz="400" dirty="0" smtClean="0"/>
          </a:p>
          <a:p>
            <a:pPr marL="88900" indent="-88900"/>
            <a:r>
              <a:rPr lang="ja-JP" altLang="en-US" sz="1400" dirty="0" smtClean="0"/>
              <a:t>③</a:t>
            </a:r>
            <a:r>
              <a:rPr lang="ja-JP" altLang="en-US" sz="1400" dirty="0"/>
              <a:t>　</a:t>
            </a:r>
            <a:r>
              <a:rPr lang="ja-JP" altLang="en-US" sz="1400" u="sng" dirty="0" smtClean="0"/>
              <a:t>クロピラリドに対する感受性は、作物や品種により大きく異なります</a:t>
            </a:r>
            <a:r>
              <a:rPr lang="ja-JP" altLang="en-US" sz="1400" dirty="0"/>
              <a:t>。</a:t>
            </a:r>
            <a:r>
              <a:rPr lang="ja-JP" altLang="en-US" sz="1400" dirty="0" smtClean="0"/>
              <a:t>イネ科</a:t>
            </a:r>
            <a:r>
              <a:rPr lang="ja-JP" altLang="en-US" sz="1400" dirty="0"/>
              <a:t>作物は耐性があるため、通常の施用量では稲、麦、とうもろこしやイネ科牧草の生産に障害を引き起こす心配は</a:t>
            </a:r>
            <a:r>
              <a:rPr lang="ja-JP" altLang="en-US" sz="1400" dirty="0" smtClean="0"/>
              <a:t>ありません。</a:t>
            </a:r>
            <a:endParaRPr lang="ja-JP" altLang="en-US" sz="1400" dirty="0"/>
          </a:p>
        </p:txBody>
      </p:sp>
      <p:pic>
        <p:nvPicPr>
          <p:cNvPr id="26" name="図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0624" y="4190771"/>
            <a:ext cx="1794447" cy="1514512"/>
          </a:xfrm>
          <a:prstGeom prst="rect">
            <a:avLst/>
          </a:prstGeom>
        </p:spPr>
      </p:pic>
      <p:sp>
        <p:nvSpPr>
          <p:cNvPr id="27" name="テキスト ボックス 26"/>
          <p:cNvSpPr txBox="1"/>
          <p:nvPr/>
        </p:nvSpPr>
        <p:spPr>
          <a:xfrm>
            <a:off x="4969233" y="5690361"/>
            <a:ext cx="1475838" cy="430887"/>
          </a:xfrm>
          <a:prstGeom prst="rect">
            <a:avLst/>
          </a:prstGeom>
          <a:noFill/>
          <a:ln>
            <a:noFill/>
          </a:ln>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品目</a:t>
            </a:r>
            <a:r>
              <a:rPr lang="ja-JP" altLang="en-US" sz="1100" dirty="0" smtClean="0">
                <a:latin typeface="HG丸ｺﾞｼｯｸM-PRO" panose="020F0600000000000000" pitchFamily="50" charset="-128"/>
                <a:ea typeface="HG丸ｺﾞｼｯｸM-PRO" panose="020F0600000000000000" pitchFamily="50" charset="-128"/>
              </a:rPr>
              <a:t>：アスター</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症状</a:t>
            </a:r>
            <a:r>
              <a:rPr lang="ja-JP" altLang="en-US" sz="1100" dirty="0" smtClean="0">
                <a:latin typeface="HG丸ｺﾞｼｯｸM-PRO" panose="020F0600000000000000" pitchFamily="50" charset="-128"/>
                <a:ea typeface="HG丸ｺﾞｼｯｸM-PRO" panose="020F0600000000000000" pitchFamily="50" charset="-128"/>
              </a:rPr>
              <a:t>：葉の異常</a:t>
            </a:r>
            <a:endParaRPr lang="ja-JP" altLang="en-US" sz="1100" dirty="0">
              <a:latin typeface="HG丸ｺﾞｼｯｸM-PRO" panose="020F0600000000000000" pitchFamily="50" charset="-128"/>
              <a:ea typeface="HG丸ｺﾞｼｯｸM-PRO" panose="020F0600000000000000" pitchFamily="50" charset="-128"/>
            </a:endParaRPr>
          </a:p>
        </p:txBody>
      </p:sp>
      <p:pic>
        <p:nvPicPr>
          <p:cNvPr id="28" name="図 27"/>
          <p:cNvPicPr>
            <a:picLocks noChangeAspect="1"/>
          </p:cNvPicPr>
          <p:nvPr/>
        </p:nvPicPr>
        <p:blipFill>
          <a:blip r:embed="rId8"/>
          <a:stretch>
            <a:fillRect/>
          </a:stretch>
        </p:blipFill>
        <p:spPr>
          <a:xfrm>
            <a:off x="4608579" y="2232026"/>
            <a:ext cx="1832623" cy="1469479"/>
          </a:xfrm>
          <a:prstGeom prst="rect">
            <a:avLst/>
          </a:prstGeom>
        </p:spPr>
      </p:pic>
      <p:pic>
        <p:nvPicPr>
          <p:cNvPr id="29" name="図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79506" y="4216788"/>
            <a:ext cx="1941965" cy="1505104"/>
          </a:xfrm>
          <a:prstGeom prst="rect">
            <a:avLst/>
          </a:prstGeom>
        </p:spPr>
      </p:pic>
      <p:sp>
        <p:nvSpPr>
          <p:cNvPr id="30" name="テキスト ボックス 29"/>
          <p:cNvSpPr txBox="1"/>
          <p:nvPr/>
        </p:nvSpPr>
        <p:spPr>
          <a:xfrm>
            <a:off x="3270226" y="9657013"/>
            <a:ext cx="356188" cy="276999"/>
          </a:xfrm>
          <a:prstGeom prst="rect">
            <a:avLst/>
          </a:prstGeom>
          <a:noFill/>
        </p:spPr>
        <p:txBody>
          <a:bodyPr wrap="none" rtlCol="0">
            <a:spAutoFit/>
          </a:bodyPr>
          <a:lstStyle/>
          <a:p>
            <a:r>
              <a:rPr kumimoji="1" lang="en-US" altLang="ja-JP" sz="1200" dirty="0" smtClean="0"/>
              <a:t>-4-</a:t>
            </a:r>
            <a:endParaRPr kumimoji="1" lang="ja-JP" altLang="en-US" sz="1200" dirty="0"/>
          </a:p>
        </p:txBody>
      </p:sp>
    </p:spTree>
    <p:extLst>
      <p:ext uri="{BB962C8B-B14F-4D97-AF65-F5344CB8AC3E}">
        <p14:creationId xmlns:p14="http://schemas.microsoft.com/office/powerpoint/2010/main" val="221699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716</Words>
  <Application>Microsoft Office PowerPoint</Application>
  <PresentationFormat>A4 210 x 297 mm</PresentationFormat>
  <Paragraphs>143</Paragraphs>
  <Slides>4</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ＤＦ特太ゴシック体</vt:lpstr>
      <vt:lpstr>HG丸ｺﾞｼｯｸM-PRO</vt: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2018-07-20T05:34:41Z</dcterms:created>
  <dcterms:modified xsi:type="dcterms:W3CDTF">2018-08-17T04:23:41Z</dcterms:modified>
</cp:coreProperties>
</file>